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708" r:id="rId1"/>
  </p:sldMasterIdLst>
  <p:notesMasterIdLst>
    <p:notesMasterId r:id="rId12"/>
  </p:notesMasterIdLst>
  <p:handoutMasterIdLst>
    <p:handoutMasterId r:id="rId13"/>
  </p:handoutMasterIdLst>
  <p:sldIdLst>
    <p:sldId id="329" r:id="rId2"/>
    <p:sldId id="333" r:id="rId3"/>
    <p:sldId id="334" r:id="rId4"/>
    <p:sldId id="345" r:id="rId5"/>
    <p:sldId id="346" r:id="rId6"/>
    <p:sldId id="347" r:id="rId7"/>
    <p:sldId id="337" r:id="rId8"/>
    <p:sldId id="349" r:id="rId9"/>
    <p:sldId id="350" r:id="rId10"/>
    <p:sldId id="351" r:id="rId11"/>
  </p:sldIdLst>
  <p:sldSz cx="6858000" cy="5143500"/>
  <p:notesSz cx="6858000" cy="9144000"/>
  <p:embeddedFontLst>
    <p:embeddedFont>
      <p:font typeface="Formular" charset="-52"/>
      <p:regular r:id="rId14"/>
      <p:bold r:id="rId15"/>
      <p:italic r:id="rId16"/>
      <p:boldItalic r:id="rId17"/>
    </p:embeddedFont>
    <p:embeddedFont>
      <p:font typeface="Roboto" charset="0"/>
      <p:regular r:id="rId18"/>
      <p:bold r:id="rId19"/>
      <p:italic r:id="rId20"/>
      <p:boldItalic r:id="rId21"/>
    </p:embeddedFont>
    <p:embeddedFont>
      <p:font typeface="Calibri" pitchFamily="34" charset="0"/>
      <p:regular r:id="rId22"/>
      <p:bold r:id="rId23"/>
      <p:italic r:id="rId24"/>
      <p:boldItalic r:id="rId25"/>
    </p:embeddedFont>
    <p:embeddedFont>
      <p:font typeface="Formular Medium" charset="0"/>
      <p:regular r:id="rId26"/>
      <p:bold r:id="rId27"/>
      <p:italic r:id="rId28"/>
      <p:boldItalic r:id="rId29"/>
    </p:embeddedFont>
    <p:embeddedFont>
      <p:font typeface="Calibri Light" pitchFamily="34" charset="0"/>
      <p:regular r:id="rId30"/>
      <p:italic r:id="rId31"/>
    </p:embeddedFont>
  </p:embeddedFontLst>
  <p:defaultTextStyle>
    <a:defPPr>
      <a:defRPr lang="ru-RU"/>
    </a:defPPr>
    <a:lvl1pPr marL="0" algn="l" defTabSz="9142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28" algn="l" defTabSz="9142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55" algn="l" defTabSz="9142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383" algn="l" defTabSz="9142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10" algn="l" defTabSz="9142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638" algn="l" defTabSz="9142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765" algn="l" defTabSz="9142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893" algn="l" defTabSz="9142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020" algn="l" defTabSz="9142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3" pos="193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B9786"/>
    <a:srgbClr val="0077C8"/>
    <a:srgbClr val="0078C8"/>
    <a:srgbClr val="00ABB4"/>
    <a:srgbClr val="00B3A9"/>
    <a:srgbClr val="D7EDEA"/>
    <a:srgbClr val="D0F4F0"/>
    <a:srgbClr val="C1F5EF"/>
    <a:srgbClr val="006E74"/>
    <a:srgbClr val="BEECE7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25" autoAdjust="0"/>
    <p:restoredTop sz="96281"/>
  </p:normalViewPr>
  <p:slideViewPr>
    <p:cSldViewPr snapToGrid="0" snapToObjects="1">
      <p:cViewPr>
        <p:scale>
          <a:sx n="125" d="100"/>
          <a:sy n="125" d="100"/>
        </p:scale>
        <p:origin x="-2520" y="-516"/>
      </p:cViewPr>
      <p:guideLst>
        <p:guide orient="horz" pos="1620"/>
        <p:guide pos="2160"/>
        <p:guide pos="193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font" Target="fonts/font1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font" Target="fonts/font17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24%20&#1075;&#1086;&#1076;\&#1075;&#1086;&#1076;&#1086;&#1074;&#1086;&#1081;%20&#1086;&#1090;&#1095;&#1077;&#1090;%20&#1074;%20&#1057;&#1086;&#1074;&#1077;&#1090;\&#1043;&#1086;&#1076;&#1086;&#1074;&#1086;&#1081;%20&#1086;&#1090;&#1095;&#1077;&#1090;%20&#1079;&#1072;%202023%20&#1075;&#1086;&#1076;\&#1055;&#1091;&#1073;&#1083;&#1080;&#1095;&#1085;&#1099;&#1077;%20&#1089;&#1083;&#1091;&#1096;&#1072;&#1085;&#1080;&#1103;\&#1076;&#1080;&#1072;&#1075;&#1088;&#1072;&#1084;&#1084;&#1099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24%20&#1075;&#1086;&#1076;\&#1075;&#1086;&#1076;&#1086;&#1074;&#1086;&#1081;%20&#1086;&#1090;&#1095;&#1077;&#1090;%20&#1074;%20&#1057;&#1086;&#1074;&#1077;&#1090;\&#1043;&#1086;&#1076;&#1086;&#1074;&#1086;&#1081;%20&#1086;&#1090;&#1095;&#1077;&#1090;%20&#1079;&#1072;%202023%20&#1075;&#1086;&#1076;\&#1055;&#1091;&#1073;&#1083;&#1080;&#1095;&#1085;&#1099;&#1077;%20&#1089;&#1083;&#1091;&#1096;&#1072;&#1085;&#1080;&#1103;\&#1076;&#1080;&#1072;&#1075;&#1088;&#1072;&#1084;&#1084;&#1099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5%20&#1075;&#1086;&#1076;\&#1057;&#1040;&#1049;&#1058;\&#1042;&#1050;\&#1053;&#1072;&#1094;%20&#1087;&#1088;&#1086;&#1077;&#1082;&#1090;&#1099;\&#1051;&#1080;&#1089;&#1090;%20Microsoft%20Office%20Excel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5%20&#1075;&#1086;&#1076;\&#1057;&#1040;&#1049;&#1058;\&#1042;&#1050;\&#1053;&#1072;&#1094;%20&#1087;&#1088;&#1086;&#1077;&#1082;&#1090;&#1099;\&#1051;&#1080;&#1089;&#1090;%20Microsoft%20Office%20Excel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5%20&#1075;&#1086;&#1076;\&#1057;&#1040;&#1049;&#1058;\&#1042;&#1050;\&#1053;&#1072;&#1094;%20&#1087;&#1088;&#1086;&#1077;&#1082;&#1090;&#1099;\&#1051;&#1080;&#1089;&#1090;%20Microsoft%20Office%20Excel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5%20&#1075;&#1086;&#1076;\&#1057;&#1040;&#1049;&#1058;\&#1042;&#1050;\&#1053;&#1072;&#1094;%20&#1087;&#1088;&#1086;&#1077;&#1082;&#1090;&#1099;\&#1051;&#1080;&#1089;&#1090;%20Microsoft%20Office%20Excel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24%20&#1075;&#1086;&#1076;\&#1075;&#1086;&#1076;&#1086;&#1074;&#1086;&#1081;%20&#1086;&#1090;&#1095;&#1077;&#1090;%20&#1074;%20&#1057;&#1086;&#1074;&#1077;&#1090;\&#1043;&#1086;&#1076;&#1086;&#1074;&#1086;&#1081;%20&#1086;&#1090;&#1095;&#1077;&#1090;%20&#1079;&#1072;%202023%20&#1075;&#1086;&#1076;\&#1055;&#1091;&#1073;&#1083;&#1080;&#1095;&#1085;&#1099;&#1077;%20&#1089;&#1083;&#1091;&#1096;&#1072;&#1085;&#1080;&#1103;\&#1076;&#1080;&#1072;&#1075;&#1088;&#1072;&#1084;&#1084;&#1099;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24%20&#1075;&#1086;&#1076;\&#1075;&#1086;&#1076;&#1086;&#1074;&#1086;&#1081;%20&#1086;&#1090;&#1095;&#1077;&#1090;%20&#1074;%20&#1057;&#1086;&#1074;&#1077;&#1090;\&#1043;&#1086;&#1076;&#1086;&#1074;&#1086;&#1081;%20&#1086;&#1090;&#1095;&#1077;&#1090;%20&#1079;&#1072;%202023%20&#1075;&#1086;&#1076;\&#1055;&#1091;&#1073;&#1083;&#1080;&#1095;&#1085;&#1099;&#1077;%20&#1089;&#1083;&#1091;&#1096;&#1072;&#1085;&#1080;&#1103;\&#1076;&#1080;&#1072;&#1075;&#1088;&#1072;&#1084;&#1084;&#1099;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24%20&#1075;&#1086;&#1076;\&#1075;&#1086;&#1076;&#1086;&#1074;&#1086;&#1081;%20&#1086;&#1090;&#1095;&#1077;&#1090;%20&#1074;%20&#1057;&#1086;&#1074;&#1077;&#1090;\&#1043;&#1086;&#1076;&#1086;&#1074;&#1086;&#1081;%20&#1086;&#1090;&#1095;&#1077;&#1090;%20&#1079;&#1072;%202023%20&#1075;&#1086;&#1076;\&#1055;&#1091;&#1073;&#1083;&#1080;&#1095;&#1085;&#1099;&#1077;%20&#1089;&#1083;&#1091;&#1096;&#1072;&#1085;&#1080;&#1103;\&#1076;&#1080;&#1072;&#1075;&#1088;&#1072;&#1084;&#1084;&#1099;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24%20&#1075;&#1086;&#1076;\&#1075;&#1086;&#1076;&#1086;&#1074;&#1086;&#1081;%20&#1086;&#1090;&#1095;&#1077;&#1090;%20&#1074;%20&#1057;&#1086;&#1074;&#1077;&#1090;\&#1043;&#1086;&#1076;&#1086;&#1074;&#1086;&#1081;%20&#1086;&#1090;&#1095;&#1077;&#1090;%20&#1079;&#1072;%202023%20&#1075;&#1086;&#1076;\&#1055;&#1091;&#1073;&#1083;&#1080;&#1095;&#1085;&#1099;&#1077;%20&#1089;&#1083;&#1091;&#1096;&#1072;&#1085;&#1080;&#1103;\&#1076;&#1080;&#1072;&#1075;&#1088;&#1072;&#1084;&#1084;&#1099;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24%20&#1075;&#1086;&#1076;\&#1075;&#1086;&#1076;&#1086;&#1074;&#1086;&#1081;%20&#1086;&#1090;&#1095;&#1077;&#1090;%20&#1074;%20&#1057;&#1086;&#1074;&#1077;&#1090;\&#1043;&#1086;&#1076;&#1086;&#1074;&#1086;&#1081;%20&#1086;&#1090;&#1095;&#1077;&#1090;%20&#1079;&#1072;%202023%20&#1075;&#1086;&#1076;\&#1055;&#1091;&#1073;&#1083;&#1080;&#1095;&#1085;&#1099;&#1077;%20&#1089;&#1083;&#1091;&#1096;&#1072;&#1085;&#1080;&#1103;\&#1076;&#1080;&#1072;&#1075;&#1088;&#1072;&#1084;&#1084;&#1099;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24%20&#1075;&#1086;&#1076;\&#1075;&#1086;&#1076;&#1086;&#1074;&#1086;&#1081;%20&#1086;&#1090;&#1095;&#1077;&#1090;%20&#1074;%20&#1057;&#1086;&#1074;&#1077;&#1090;\&#1043;&#1086;&#1076;&#1086;&#1074;&#1086;&#1081;%20&#1086;&#1090;&#1095;&#1077;&#1090;%20&#1079;&#1072;%202023%20&#1075;&#1086;&#1076;\&#1055;&#1091;&#1073;&#1083;&#1080;&#1095;&#1085;&#1099;&#1077;%20&#1089;&#1083;&#1091;&#1096;&#1072;&#1085;&#1080;&#1103;\&#1076;&#1080;&#1072;&#1075;&#1088;&#1072;&#1084;&#1084;&#1099;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24%20&#1075;&#1086;&#1076;\&#1075;&#1086;&#1076;&#1086;&#1074;&#1086;&#1081;%20&#1086;&#1090;&#1095;&#1077;&#1090;%20&#1074;%20&#1057;&#1086;&#1074;&#1077;&#1090;\&#1043;&#1086;&#1076;&#1086;&#1074;&#1086;&#1081;%20&#1086;&#1090;&#1095;&#1077;&#1090;%20&#1079;&#1072;%202023%20&#1075;&#1086;&#1076;\&#1055;&#1091;&#1073;&#1083;&#1080;&#1095;&#1085;&#1099;&#1077;%20&#1089;&#1083;&#1091;&#1096;&#1072;&#1085;&#1080;&#1103;\&#1076;&#1080;&#1072;&#1075;&#1088;&#1072;&#1084;&#1084;&#1099;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24%20&#1075;&#1086;&#1076;\&#1075;&#1086;&#1076;&#1086;&#1074;&#1086;&#1081;%20&#1086;&#1090;&#1095;&#1077;&#1090;%20&#1074;%20&#1057;&#1086;&#1074;&#1077;&#1090;\&#1043;&#1086;&#1076;&#1086;&#1074;&#1086;&#1081;%20&#1086;&#1090;&#1095;&#1077;&#1090;%20&#1079;&#1072;%202023%20&#1075;&#1086;&#1076;\&#1055;&#1091;&#1073;&#1083;&#1080;&#1095;&#1085;&#1099;&#1077;%20&#1089;&#1083;&#1091;&#1096;&#1072;&#1085;&#1080;&#1103;\&#1076;&#1080;&#1072;&#1075;&#1088;&#1072;&#1084;&#1084;&#1099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'слайд 2'!$B$1</c:f>
              <c:strCache>
                <c:ptCount val="1"/>
                <c:pt idx="0">
                  <c:v>доходы</c:v>
                </c:pt>
              </c:strCache>
            </c:strRef>
          </c:tx>
          <c:dPt>
            <c:idx val="5"/>
            <c:spPr>
              <a:solidFill>
                <a:srgbClr val="00ABB4"/>
              </a:solidFill>
            </c:spPr>
          </c:dPt>
          <c:dLbls>
            <c:txPr>
              <a:bodyPr/>
              <a:lstStyle/>
              <a:p>
                <a:pPr>
                  <a:defRPr b="1">
                    <a:solidFill>
                      <a:schemeClr val="accent5">
                        <a:lumMod val="75000"/>
                      </a:schemeClr>
                    </a:solidFill>
                    <a:effectLst/>
                  </a:defRPr>
                </a:pPr>
                <a:endParaRPr lang="ru-RU"/>
              </a:p>
            </c:txPr>
            <c:showVal val="1"/>
          </c:dLbls>
          <c:cat>
            <c:numRef>
              <c:f>'слайд 2'!$A$2:$A$7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'слайд 2'!$B$2:$B$7</c:f>
              <c:numCache>
                <c:formatCode>#,##0.00</c:formatCode>
                <c:ptCount val="6"/>
                <c:pt idx="0">
                  <c:v>2664563.54</c:v>
                </c:pt>
                <c:pt idx="1">
                  <c:v>3057744.22</c:v>
                </c:pt>
                <c:pt idx="2">
                  <c:v>4203340.1000000006</c:v>
                </c:pt>
                <c:pt idx="3">
                  <c:v>4351756.08</c:v>
                </c:pt>
                <c:pt idx="4">
                  <c:v>4114486.57</c:v>
                </c:pt>
                <c:pt idx="5">
                  <c:v>5169548.6599999992</c:v>
                </c:pt>
              </c:numCache>
            </c:numRef>
          </c:val>
        </c:ser>
        <c:dLbls>
          <c:showVal val="1"/>
        </c:dLbls>
        <c:gapWidth val="75"/>
        <c:axId val="146456576"/>
        <c:axId val="146458112"/>
      </c:barChart>
      <c:catAx>
        <c:axId val="146456576"/>
        <c:scaling>
          <c:orientation val="minMax"/>
        </c:scaling>
        <c:delete val="1"/>
        <c:axPos val="b"/>
        <c:numFmt formatCode="General" sourceLinked="1"/>
        <c:majorTickMark val="none"/>
        <c:tickLblPos val="none"/>
        <c:crossAx val="146458112"/>
        <c:crosses val="autoZero"/>
        <c:auto val="1"/>
        <c:lblAlgn val="ctr"/>
        <c:lblOffset val="100"/>
      </c:catAx>
      <c:valAx>
        <c:axId val="146458112"/>
        <c:scaling>
          <c:orientation val="minMax"/>
        </c:scaling>
        <c:delete val="1"/>
        <c:axPos val="l"/>
        <c:numFmt formatCode="#,##0.00" sourceLinked="1"/>
        <c:majorTickMark val="none"/>
        <c:tickLblPos val="none"/>
        <c:crossAx val="146456576"/>
        <c:crosses val="autoZero"/>
        <c:crossBetween val="between"/>
      </c:valAx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stacked"/>
        <c:ser>
          <c:idx val="0"/>
          <c:order val="0"/>
          <c:tx>
            <c:strRef>
              <c:f>'слайд 2'!$C$1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</c:spPr>
          <c:dPt>
            <c:idx val="5"/>
            <c:spPr>
              <a:solidFill>
                <a:schemeClr val="accent4">
                  <a:lumMod val="20000"/>
                  <a:lumOff val="80000"/>
                </a:schemeClr>
              </a:solidFill>
            </c:spPr>
          </c:dPt>
          <c:dLbls>
            <c:dLbl>
              <c:idx val="0"/>
              <c:layout>
                <c:manualLayout>
                  <c:x val="4.1493775933609976E-3"/>
                  <c:y val="-0.22925760250703123"/>
                </c:manualLayout>
              </c:layout>
              <c:showVal val="1"/>
            </c:dLbl>
            <c:dLbl>
              <c:idx val="1"/>
              <c:layout>
                <c:manualLayout>
                  <c:x val="2.0746887966804988E-3"/>
                  <c:y val="-0.26200868857946435"/>
                </c:manualLayout>
              </c:layout>
              <c:showVal val="1"/>
            </c:dLbl>
            <c:dLbl>
              <c:idx val="2"/>
              <c:layout>
                <c:manualLayout>
                  <c:x val="-2.0746887966804988E-3"/>
                  <c:y val="-0.34716151236779008"/>
                </c:manualLayout>
              </c:layout>
              <c:showVal val="1"/>
            </c:dLbl>
            <c:dLbl>
              <c:idx val="3"/>
              <c:layout>
                <c:manualLayout>
                  <c:x val="4.1493775933609976E-3"/>
                  <c:y val="-0.34061129515330346"/>
                </c:manualLayout>
              </c:layout>
              <c:showVal val="1"/>
            </c:dLbl>
            <c:dLbl>
              <c:idx val="4"/>
              <c:layout>
                <c:manualLayout>
                  <c:x val="4.1493775933609213E-3"/>
                  <c:y val="-0.33406107793881706"/>
                </c:manualLayout>
              </c:layout>
              <c:showVal val="1"/>
            </c:dLbl>
            <c:dLbl>
              <c:idx val="5"/>
              <c:layout>
                <c:manualLayout>
                  <c:x val="8.2987551867219917E-3"/>
                  <c:y val="-0.39956325008368287"/>
                </c:manualLayout>
              </c:layout>
              <c:showVal val="1"/>
            </c:dLbl>
            <c:txPr>
              <a:bodyPr/>
              <a:lstStyle/>
              <a:p>
                <a:pPr>
                  <a:defRPr sz="1000" b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Val val="1"/>
          </c:dLbls>
          <c:cat>
            <c:numRef>
              <c:f>'слайд 2'!$A$2:$A$7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'слайд 2'!$C$2:$C$7</c:f>
              <c:numCache>
                <c:formatCode>#,##0.00</c:formatCode>
                <c:ptCount val="6"/>
                <c:pt idx="0">
                  <c:v>2644206.4699999997</c:v>
                </c:pt>
                <c:pt idx="1">
                  <c:v>3029071.67</c:v>
                </c:pt>
                <c:pt idx="2">
                  <c:v>4169938.2600000002</c:v>
                </c:pt>
                <c:pt idx="3">
                  <c:v>4382511.88</c:v>
                </c:pt>
                <c:pt idx="4">
                  <c:v>4176407.3899999997</c:v>
                </c:pt>
                <c:pt idx="5">
                  <c:v>5220829.3900000006</c:v>
                </c:pt>
              </c:numCache>
            </c:numRef>
          </c:val>
        </c:ser>
        <c:dLbls>
          <c:showVal val="1"/>
        </c:dLbls>
        <c:gapWidth val="75"/>
        <c:overlap val="100"/>
        <c:axId val="144577664"/>
        <c:axId val="144579200"/>
      </c:barChart>
      <c:catAx>
        <c:axId val="144577664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 b="1">
                <a:solidFill>
                  <a:schemeClr val="bg1"/>
                </a:solidFill>
              </a:defRPr>
            </a:pPr>
            <a:endParaRPr lang="ru-RU"/>
          </a:p>
        </c:txPr>
        <c:crossAx val="144579200"/>
        <c:crosses val="autoZero"/>
        <c:auto val="1"/>
        <c:lblAlgn val="ctr"/>
        <c:lblOffset val="100"/>
      </c:catAx>
      <c:valAx>
        <c:axId val="144579200"/>
        <c:scaling>
          <c:orientation val="minMax"/>
        </c:scaling>
        <c:delete val="1"/>
        <c:axPos val="l"/>
        <c:numFmt formatCode="#,##0.00" sourceLinked="1"/>
        <c:majorTickMark val="none"/>
        <c:tickLblPos val="none"/>
        <c:crossAx val="144577664"/>
        <c:crosses val="autoZero"/>
        <c:crossBetween val="between"/>
      </c:valAx>
    </c:plotArea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"Инфраструктура для жизни"</a:t>
            </a:r>
          </a:p>
        </c:rich>
      </c:tx>
      <c:layout>
        <c:manualLayout>
          <c:xMode val="edge"/>
          <c:yMode val="edge"/>
          <c:x val="0.16536714160730018"/>
          <c:y val="3.3333333333333402E-2"/>
        </c:manualLayout>
      </c:layout>
    </c:title>
    <c:plotArea>
      <c:layout/>
      <c:barChart>
        <c:barDir val="col"/>
        <c:grouping val="clustered"/>
        <c:ser>
          <c:idx val="0"/>
          <c:order val="0"/>
          <c:spPr>
            <a:solidFill>
              <a:schemeClr val="accent3">
                <a:lumMod val="60000"/>
                <a:lumOff val="40000"/>
              </a:schemeClr>
            </a:solidFill>
          </c:spPr>
          <c:dPt>
            <c:idx val="0"/>
            <c:spPr>
              <a:solidFill>
                <a:srgbClr val="0078C8"/>
              </a:solidFill>
            </c:spPr>
          </c:dPt>
          <c:dPt>
            <c:idx val="1"/>
            <c:spPr>
              <a:solidFill>
                <a:srgbClr val="00ABB4"/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z="700" b="1" dirty="0" smtClean="0"/>
                      <a:t>4</a:t>
                    </a:r>
                    <a:r>
                      <a:rPr lang="ru-RU" dirty="0" smtClean="0"/>
                      <a:t>66 579,75</a:t>
                    </a:r>
                  </a:p>
                </c:rich>
              </c:tx>
              <c:showVal val="1"/>
            </c:dLbl>
            <c:dLbl>
              <c:idx val="1"/>
              <c:layout>
                <c:manualLayout>
                  <c:x val="0"/>
                  <c:y val="0.10633092266960388"/>
                </c:manualLayout>
              </c:layout>
              <c:tx>
                <c:rich>
                  <a:bodyPr/>
                  <a:lstStyle/>
                  <a:p>
                    <a:r>
                      <a:rPr lang="ru-RU" sz="700" b="1" dirty="0" smtClean="0"/>
                      <a:t>4</a:t>
                    </a:r>
                    <a:r>
                      <a:rPr lang="ru-RU" b="1" dirty="0" smtClean="0"/>
                      <a:t>58 104,18</a:t>
                    </a:r>
                  </a:p>
                  <a:p>
                    <a:endParaRPr 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700" b="1"/>
                </a:pPr>
                <a:endParaRPr lang="ru-RU"/>
              </a:p>
            </c:txPr>
            <c:showVal val="1"/>
          </c:dLbls>
          <c:cat>
            <c:strRef>
              <c:f>Лист1!$A$2:$B$2</c:f>
              <c:strCache>
                <c:ptCount val="2"/>
                <c:pt idx="0">
                  <c:v>План </c:v>
                </c:pt>
                <c:pt idx="1">
                  <c:v>Исполнение</c:v>
                </c:pt>
              </c:strCache>
            </c:strRef>
          </c:cat>
          <c:val>
            <c:numRef>
              <c:f>Лист1!$A$3:$B$3</c:f>
              <c:numCache>
                <c:formatCode>#,##0.00</c:formatCode>
                <c:ptCount val="2"/>
                <c:pt idx="0">
                  <c:v>466583.96028000052</c:v>
                </c:pt>
                <c:pt idx="1">
                  <c:v>458104.18</c:v>
                </c:pt>
              </c:numCache>
            </c:numRef>
          </c:val>
        </c:ser>
        <c:dLbls>
          <c:showVal val="1"/>
        </c:dLbls>
        <c:overlap val="-25"/>
        <c:axId val="166875904"/>
        <c:axId val="166877440"/>
      </c:barChart>
      <c:catAx>
        <c:axId val="166875904"/>
        <c:scaling>
          <c:orientation val="minMax"/>
        </c:scaling>
        <c:axPos val="b"/>
        <c:majorTickMark val="none"/>
        <c:tickLblPos val="nextTo"/>
        <c:crossAx val="166877440"/>
        <c:crosses val="autoZero"/>
        <c:auto val="1"/>
        <c:lblAlgn val="ctr"/>
        <c:lblOffset val="100"/>
      </c:catAx>
      <c:valAx>
        <c:axId val="166877440"/>
        <c:scaling>
          <c:orientation val="minMax"/>
        </c:scaling>
        <c:delete val="1"/>
        <c:axPos val="l"/>
        <c:numFmt formatCode="#,##0.00" sourceLinked="1"/>
        <c:majorTickMark val="none"/>
        <c:tickLblPos val="none"/>
        <c:crossAx val="166875904"/>
        <c:crosses val="autoZero"/>
        <c:crossBetween val="between"/>
      </c:valAx>
    </c:plotArea>
    <c:plotVisOnly val="1"/>
  </c:chart>
  <c:txPr>
    <a:bodyPr/>
    <a:lstStyle/>
    <a:p>
      <a:pPr>
        <a:defRPr sz="800" b="1">
          <a:solidFill>
            <a:srgbClr val="0B9786"/>
          </a:solidFill>
        </a:defRPr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960"/>
            </a:pPr>
            <a:r>
              <a:rPr lang="ru-RU" sz="960" dirty="0"/>
              <a:t>"Молодежь и дети"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5.4139942255895517E-2"/>
          <c:y val="0.16355555555555557"/>
          <c:w val="0.89172011548820895"/>
          <c:h val="0.59931408573928169"/>
        </c:manualLayout>
      </c:layout>
      <c:barChart>
        <c:barDir val="col"/>
        <c:grouping val="clustered"/>
        <c:ser>
          <c:idx val="0"/>
          <c:order val="0"/>
          <c:spPr>
            <a:solidFill>
              <a:schemeClr val="tx2">
                <a:lumMod val="20000"/>
                <a:lumOff val="80000"/>
              </a:schemeClr>
            </a:solidFill>
          </c:spPr>
          <c:dPt>
            <c:idx val="0"/>
            <c:spPr>
              <a:solidFill>
                <a:srgbClr val="0078C8"/>
              </a:solidFill>
            </c:spPr>
          </c:dPt>
          <c:dPt>
            <c:idx val="1"/>
            <c:spPr>
              <a:solidFill>
                <a:srgbClr val="00ABB4"/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z="700" b="1" smtClean="0"/>
                      <a:t>1</a:t>
                    </a:r>
                    <a:r>
                      <a:rPr lang="ru-RU" smtClean="0"/>
                      <a:t>13 629,12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z="700" b="1" dirty="0" smtClean="0"/>
                      <a:t>1</a:t>
                    </a:r>
                    <a:r>
                      <a:rPr lang="ru-RU" b="1" dirty="0" smtClean="0"/>
                      <a:t>11 027,62</a:t>
                    </a:r>
                    <a:endParaRPr 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700" b="1"/>
                </a:pPr>
                <a:endParaRPr lang="ru-RU"/>
              </a:p>
            </c:txPr>
            <c:showVal val="1"/>
          </c:dLbls>
          <c:cat>
            <c:strRef>
              <c:f>Лист1!$A$7:$B$7</c:f>
              <c:strCache>
                <c:ptCount val="2"/>
                <c:pt idx="0">
                  <c:v>План </c:v>
                </c:pt>
                <c:pt idx="1">
                  <c:v>Исполнение</c:v>
                </c:pt>
              </c:strCache>
            </c:strRef>
          </c:cat>
          <c:val>
            <c:numRef>
              <c:f>Лист1!$A$8:$B$8</c:f>
              <c:numCache>
                <c:formatCode>#,##0.00</c:formatCode>
                <c:ptCount val="2"/>
                <c:pt idx="0">
                  <c:v>113629.12000000002</c:v>
                </c:pt>
                <c:pt idx="1">
                  <c:v>35000</c:v>
                </c:pt>
              </c:numCache>
            </c:numRef>
          </c:val>
        </c:ser>
        <c:dLbls>
          <c:showVal val="1"/>
        </c:dLbls>
        <c:overlap val="-25"/>
        <c:axId val="166890112"/>
        <c:axId val="166793600"/>
      </c:barChart>
      <c:catAx>
        <c:axId val="166890112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800"/>
            </a:pPr>
            <a:endParaRPr lang="ru-RU"/>
          </a:p>
        </c:txPr>
        <c:crossAx val="166793600"/>
        <c:crosses val="autoZero"/>
        <c:auto val="1"/>
        <c:lblAlgn val="ctr"/>
        <c:lblOffset val="100"/>
      </c:catAx>
      <c:valAx>
        <c:axId val="166793600"/>
        <c:scaling>
          <c:orientation val="minMax"/>
        </c:scaling>
        <c:delete val="1"/>
        <c:axPos val="l"/>
        <c:numFmt formatCode="#,##0.00" sourceLinked="1"/>
        <c:majorTickMark val="none"/>
        <c:tickLblPos val="none"/>
        <c:crossAx val="166890112"/>
        <c:crosses val="autoZero"/>
        <c:crossBetween val="between"/>
      </c:valAx>
    </c:plotArea>
    <c:plotVisOnly val="1"/>
  </c:chart>
  <c:txPr>
    <a:bodyPr/>
    <a:lstStyle/>
    <a:p>
      <a:pPr>
        <a:defRPr b="1">
          <a:solidFill>
            <a:srgbClr val="0B9786"/>
          </a:solidFill>
        </a:defRPr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"Туризм и гостеприимство"</a:t>
            </a:r>
          </a:p>
        </c:rich>
      </c:tx>
      <c:layout>
        <c:manualLayout>
          <c:xMode val="edge"/>
          <c:yMode val="edge"/>
          <c:x val="0.23212867311898763"/>
          <c:y val="7.0493756029436527E-2"/>
        </c:manualLayout>
      </c:layout>
    </c:title>
    <c:plotArea>
      <c:layout/>
      <c:barChart>
        <c:barDir val="col"/>
        <c:grouping val="clustered"/>
        <c:ser>
          <c:idx val="0"/>
          <c:order val="0"/>
          <c:dPt>
            <c:idx val="0"/>
            <c:spPr>
              <a:solidFill>
                <a:srgbClr val="0078C8"/>
              </a:solidFill>
            </c:spPr>
          </c:dPt>
          <c:dPt>
            <c:idx val="1"/>
            <c:spPr>
              <a:solidFill>
                <a:srgbClr val="0B9786"/>
              </a:solidFill>
            </c:spPr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700" b="1"/>
                  </a:pPr>
                  <a:endParaRPr lang="ru-RU"/>
                </a:p>
              </c:txPr>
            </c:dLbl>
            <c:dLbl>
              <c:idx val="1"/>
              <c:spPr/>
              <c:txPr>
                <a:bodyPr/>
                <a:lstStyle/>
                <a:p>
                  <a:pPr>
                    <a:defRPr sz="700" b="1"/>
                  </a:pPr>
                  <a:endParaRPr lang="ru-RU"/>
                </a:p>
              </c:txPr>
            </c:dLbl>
            <c:showVal val="1"/>
          </c:dLbls>
          <c:cat>
            <c:strRef>
              <c:f>Лист1!$A$16:$B$16</c:f>
              <c:strCache>
                <c:ptCount val="2"/>
                <c:pt idx="0">
                  <c:v>План </c:v>
                </c:pt>
                <c:pt idx="1">
                  <c:v>Исполнение</c:v>
                </c:pt>
              </c:strCache>
            </c:strRef>
          </c:cat>
          <c:val>
            <c:numRef>
              <c:f>Лист1!$A$17:$B$17</c:f>
              <c:numCache>
                <c:formatCode>#,##0.00</c:formatCode>
                <c:ptCount val="2"/>
                <c:pt idx="0">
                  <c:v>8794.462880000001</c:v>
                </c:pt>
                <c:pt idx="1">
                  <c:v>8794.462880000001</c:v>
                </c:pt>
              </c:numCache>
            </c:numRef>
          </c:val>
        </c:ser>
        <c:dLbls>
          <c:showVal val="1"/>
        </c:dLbls>
        <c:overlap val="-25"/>
        <c:axId val="166823424"/>
        <c:axId val="166824960"/>
      </c:barChart>
      <c:catAx>
        <c:axId val="166823424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800" b="1"/>
            </a:pPr>
            <a:endParaRPr lang="ru-RU"/>
          </a:p>
        </c:txPr>
        <c:crossAx val="166824960"/>
        <c:crosses val="autoZero"/>
        <c:auto val="1"/>
        <c:lblAlgn val="ctr"/>
        <c:lblOffset val="100"/>
      </c:catAx>
      <c:valAx>
        <c:axId val="166824960"/>
        <c:scaling>
          <c:orientation val="minMax"/>
        </c:scaling>
        <c:delete val="1"/>
        <c:axPos val="l"/>
        <c:numFmt formatCode="#,##0.00" sourceLinked="1"/>
        <c:tickLblPos val="none"/>
        <c:crossAx val="166823424"/>
        <c:crosses val="autoZero"/>
        <c:crossBetween val="between"/>
      </c:valAx>
    </c:plotArea>
    <c:plotVisOnly val="1"/>
  </c:chart>
  <c:txPr>
    <a:bodyPr/>
    <a:lstStyle/>
    <a:p>
      <a:pPr>
        <a:defRPr sz="900">
          <a:solidFill>
            <a:srgbClr val="0B9786"/>
          </a:solidFill>
        </a:defRPr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"Экологичекое благополучие"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spPr>
            <a:solidFill>
              <a:schemeClr val="accent4">
                <a:lumMod val="40000"/>
                <a:lumOff val="60000"/>
              </a:schemeClr>
            </a:solidFill>
          </c:spPr>
          <c:dPt>
            <c:idx val="0"/>
            <c:spPr>
              <a:solidFill>
                <a:srgbClr val="0078C8"/>
              </a:solidFill>
            </c:spPr>
          </c:dPt>
          <c:dPt>
            <c:idx val="1"/>
            <c:spPr>
              <a:solidFill>
                <a:srgbClr val="0B9786"/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z="700" b="1" smtClean="0"/>
                      <a:t>1</a:t>
                    </a:r>
                    <a:r>
                      <a:rPr lang="ru-RU" smtClean="0"/>
                      <a:t>65 056,87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z="700" b="1" dirty="0" smtClean="0"/>
                      <a:t>1</a:t>
                    </a:r>
                    <a:r>
                      <a:rPr lang="ru-RU" b="1" dirty="0" smtClean="0"/>
                      <a:t>61 552,05</a:t>
                    </a:r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700" b="1"/>
                </a:pPr>
                <a:endParaRPr lang="ru-RU"/>
              </a:p>
            </c:txPr>
            <c:showVal val="1"/>
          </c:dLbls>
          <c:cat>
            <c:strRef>
              <c:f>Лист1!$A$12:$B$12</c:f>
              <c:strCache>
                <c:ptCount val="2"/>
                <c:pt idx="0">
                  <c:v>План </c:v>
                </c:pt>
                <c:pt idx="1">
                  <c:v>Исполнение</c:v>
                </c:pt>
              </c:strCache>
            </c:strRef>
          </c:cat>
          <c:val>
            <c:numRef>
              <c:f>Лист1!$A$13:$B$13</c:f>
              <c:numCache>
                <c:formatCode>#,##0.00</c:formatCode>
                <c:ptCount val="2"/>
                <c:pt idx="0">
                  <c:v>163422.64000000001</c:v>
                </c:pt>
                <c:pt idx="1">
                  <c:v>40000</c:v>
                </c:pt>
              </c:numCache>
            </c:numRef>
          </c:val>
        </c:ser>
        <c:dLbls>
          <c:showVal val="1"/>
        </c:dLbls>
        <c:overlap val="-25"/>
        <c:axId val="166854016"/>
        <c:axId val="166921344"/>
      </c:barChart>
      <c:catAx>
        <c:axId val="166854016"/>
        <c:scaling>
          <c:orientation val="minMax"/>
        </c:scaling>
        <c:axPos val="b"/>
        <c:majorTickMark val="none"/>
        <c:tickLblPos val="nextTo"/>
        <c:crossAx val="166921344"/>
        <c:crosses val="autoZero"/>
        <c:auto val="1"/>
        <c:lblAlgn val="ctr"/>
        <c:lblOffset val="100"/>
      </c:catAx>
      <c:valAx>
        <c:axId val="166921344"/>
        <c:scaling>
          <c:orientation val="minMax"/>
        </c:scaling>
        <c:delete val="1"/>
        <c:axPos val="l"/>
        <c:numFmt formatCode="#,##0.00" sourceLinked="1"/>
        <c:tickLblPos val="none"/>
        <c:crossAx val="166854016"/>
        <c:crosses val="autoZero"/>
        <c:crossBetween val="between"/>
      </c:valAx>
    </c:plotArea>
    <c:plotVisOnly val="1"/>
  </c:chart>
  <c:txPr>
    <a:bodyPr/>
    <a:lstStyle/>
    <a:p>
      <a:pPr>
        <a:defRPr sz="800" b="1">
          <a:solidFill>
            <a:srgbClr val="0B9786"/>
          </a:solidFill>
        </a:defRPr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dLbls>
            <c:dLbl>
              <c:idx val="0"/>
              <c:layout>
                <c:manualLayout>
                  <c:x val="2.8343205764776971E-2"/>
                  <c:y val="-0.1122131534076322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5 304 621,71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7FE2-4AAC-B5E4-083E9A3323B6}"/>
                </c:ext>
              </c:extLst>
            </c:dLbl>
            <c:dLbl>
              <c:idx val="1"/>
              <c:layout>
                <c:manualLayout>
                  <c:x val="5.1081738046337873E-2"/>
                  <c:y val="-0.12279551374024766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4 995 914,19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7FE2-4AAC-B5E4-083E9A3323B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1">
                    <a:latin typeface="Formular" charset="-52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'слайд 8'!$B$1:$C$1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'слайд 8'!$B$2:$C$2</c:f>
              <c:numCache>
                <c:formatCode>#,##0.00</c:formatCode>
                <c:ptCount val="2"/>
                <c:pt idx="0">
                  <c:v>5304621.71</c:v>
                </c:pt>
                <c:pt idx="1">
                  <c:v>4995914.1900000004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FE2-4AAC-B5E4-083E9A3323B6}"/>
            </c:ext>
          </c:extLst>
        </c:ser>
        <c:dLbls>
          <c:showVal val="1"/>
        </c:dLbls>
        <c:gapWidth val="75"/>
        <c:shape val="box"/>
        <c:axId val="166684544"/>
        <c:axId val="166686080"/>
        <c:axId val="0"/>
      </c:bar3DChart>
      <c:catAx>
        <c:axId val="166684544"/>
        <c:scaling>
          <c:orientation val="minMax"/>
        </c:scaling>
        <c:axPos val="b"/>
        <c:numFmt formatCode="General" sourceLinked="0"/>
        <c:majorTickMark val="none"/>
        <c:tickLblPos val="nextTo"/>
        <c:txPr>
          <a:bodyPr/>
          <a:lstStyle/>
          <a:p>
            <a:pPr>
              <a:defRPr b="1">
                <a:latin typeface="Formular" charset="-52"/>
              </a:defRPr>
            </a:pPr>
            <a:endParaRPr lang="ru-RU"/>
          </a:p>
        </c:txPr>
        <c:crossAx val="166686080"/>
        <c:crosses val="autoZero"/>
        <c:auto val="1"/>
        <c:lblAlgn val="ctr"/>
        <c:lblOffset val="100"/>
      </c:catAx>
      <c:valAx>
        <c:axId val="166686080"/>
        <c:scaling>
          <c:orientation val="minMax"/>
        </c:scaling>
        <c:delete val="1"/>
        <c:axPos val="l"/>
        <c:numFmt formatCode="#,##0.00" sourceLinked="1"/>
        <c:majorTickMark val="none"/>
        <c:tickLblPos val="none"/>
        <c:crossAx val="166684544"/>
        <c:crosses val="autoZero"/>
        <c:crossBetween val="between"/>
      </c:valAx>
    </c:plotArea>
    <c:plotVisOnly val="1"/>
    <c:dispBlanksAs val="gap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dPt>
            <c:idx val="3"/>
            <c:spPr>
              <a:solidFill>
                <a:schemeClr val="accent1">
                  <a:lumMod val="75000"/>
                </a:schemeClr>
              </a:solidFill>
            </c:spPr>
          </c:dPt>
          <c:dPt>
            <c:idx val="5"/>
            <c:spPr>
              <a:solidFill>
                <a:schemeClr val="accent5">
                  <a:lumMod val="60000"/>
                  <a:lumOff val="40000"/>
                </a:schemeClr>
              </a:solidFill>
            </c:spPr>
          </c:dPt>
          <c:dPt>
            <c:idx val="7"/>
            <c:spPr>
              <a:solidFill>
                <a:schemeClr val="accent5">
                  <a:lumMod val="20000"/>
                  <a:lumOff val="80000"/>
                </a:schemeClr>
              </a:solidFill>
            </c:spPr>
          </c:dPt>
          <c:dPt>
            <c:idx val="9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Lbls>
            <c:dLbl>
              <c:idx val="1"/>
              <c:delete val="1"/>
            </c:dLbl>
            <c:dLbl>
              <c:idx val="2"/>
              <c:delete val="1"/>
            </c:dLbl>
            <c:dLbl>
              <c:idx val="7"/>
              <c:spPr/>
              <c:txPr>
                <a:bodyPr/>
                <a:lstStyle/>
                <a:p>
                  <a:pPr>
                    <a:defRPr sz="1600" b="1">
                      <a:solidFill>
                        <a:srgbClr val="0078C8"/>
                      </a:solidFill>
                    </a:defRPr>
                  </a:pPr>
                  <a:endParaRPr lang="ru-RU"/>
                </a:p>
              </c:txPr>
            </c:dLbl>
            <c:dLbl>
              <c:idx val="8"/>
              <c:delete val="1"/>
            </c:dLbl>
            <c:dLbl>
              <c:idx val="11"/>
              <c:delete val="1"/>
            </c:dLbl>
            <c:txPr>
              <a:bodyPr/>
              <a:lstStyle/>
              <a:p>
                <a:pPr>
                  <a:defRPr sz="1600" b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Лист3!$A$3:$G$15</c:f>
              <c:strCache>
                <c:ptCount val="12"/>
                <c:pt idx="0">
                  <c:v>Общегосударственные вопросы (аппарат управления)</c:v>
                </c:pt>
                <c:pt idx="1">
                  <c:v>Национальная оборона (ВУС)</c:v>
                </c:pt>
                <c:pt idx="2">
                  <c:v>Национальная безопасности и правоохранительная деятельность</c:v>
                </c:pt>
                <c:pt idx="3">
                  <c:v>Национальная экономика (транспорт, дорожный фонд)</c:v>
                </c:pt>
                <c:pt idx="4">
                  <c:v>ЖКХ (благоустройство, дороги города, кап. Ремонт жилого фонда)</c:v>
                </c:pt>
                <c:pt idx="5">
                  <c:v>Охрана окружающей среды</c:v>
                </c:pt>
                <c:pt idx="6">
                  <c:v>Образование</c:v>
                </c:pt>
                <c:pt idx="7">
                  <c:v>Культура</c:v>
                </c:pt>
                <c:pt idx="8">
                  <c:v>Здравоохранение </c:v>
                </c:pt>
                <c:pt idx="9">
                  <c:v>Социальная политика</c:v>
                </c:pt>
                <c:pt idx="10">
                  <c:v>Физическая культура и спорт</c:v>
                </c:pt>
                <c:pt idx="11">
                  <c:v>Обслуживание государственного и муниципального долга</c:v>
                </c:pt>
              </c:strCache>
            </c:strRef>
          </c:cat>
          <c:val>
            <c:numRef>
              <c:f>Лист3!$I$3:$I$15</c:f>
              <c:numCache>
                <c:formatCode>#,##0.0</c:formatCode>
                <c:ptCount val="12"/>
                <c:pt idx="0">
                  <c:v>398097.2</c:v>
                </c:pt>
                <c:pt idx="1">
                  <c:v>0</c:v>
                </c:pt>
                <c:pt idx="2">
                  <c:v>13682.9</c:v>
                </c:pt>
                <c:pt idx="3">
                  <c:v>527122.4</c:v>
                </c:pt>
                <c:pt idx="4">
                  <c:v>689801.1</c:v>
                </c:pt>
                <c:pt idx="5">
                  <c:v>289959.7</c:v>
                </c:pt>
                <c:pt idx="6">
                  <c:v>2654206.4</c:v>
                </c:pt>
                <c:pt idx="7">
                  <c:v>237083.94999999998</c:v>
                </c:pt>
                <c:pt idx="8">
                  <c:v>163.5</c:v>
                </c:pt>
                <c:pt idx="9">
                  <c:v>261105.07</c:v>
                </c:pt>
                <c:pt idx="10">
                  <c:v>149558.5</c:v>
                </c:pt>
                <c:pt idx="11">
                  <c:v>48.67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ayout>
        <c:manualLayout>
          <c:xMode val="edge"/>
          <c:yMode val="edge"/>
          <c:x val="0.62627822954600032"/>
          <c:y val="0.44109796939644458"/>
          <c:w val="0.35735069269138081"/>
          <c:h val="0.55697095583178402"/>
        </c:manualLayout>
      </c:layout>
      <c:txPr>
        <a:bodyPr/>
        <a:lstStyle/>
        <a:p>
          <a:pPr rtl="0">
            <a:defRPr sz="700"/>
          </a:pPr>
          <a:endParaRPr lang="ru-RU"/>
        </a:p>
      </c:txPr>
    </c:legend>
    <c:plotVisOnly val="1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spPr>
            <a:solidFill>
              <a:srgbClr val="00ABB4"/>
            </a:solidFill>
          </c:spPr>
          <c:cat>
            <c:strRef>
              <c:f>'СЛАЙД 13'!$B$2:$C$2</c:f>
              <c:strCache>
                <c:ptCount val="2"/>
                <c:pt idx="0">
                  <c:v>2024 год</c:v>
                </c:pt>
                <c:pt idx="1">
                  <c:v> 2025 год</c:v>
                </c:pt>
              </c:strCache>
            </c:strRef>
          </c:cat>
          <c:val>
            <c:numRef>
              <c:f>'СЛАЙД 13'!$B$11:$C$11</c:f>
              <c:numCache>
                <c:formatCode>#,##0.0</c:formatCode>
                <c:ptCount val="2"/>
                <c:pt idx="0">
                  <c:v>2291466.2200000002</c:v>
                </c:pt>
                <c:pt idx="1">
                  <c:v>2654206.4</c:v>
                </c:pt>
              </c:numCache>
            </c:numRef>
          </c:val>
        </c:ser>
        <c:dLbls>
          <c:showVal val="1"/>
        </c:dLbls>
        <c:gapWidth val="75"/>
        <c:axId val="167360768"/>
        <c:axId val="167366656"/>
      </c:barChart>
      <c:catAx>
        <c:axId val="167360768"/>
        <c:scaling>
          <c:orientation val="minMax"/>
        </c:scaling>
        <c:axPos val="b"/>
        <c:majorTickMark val="none"/>
        <c:tickLblPos val="nextTo"/>
        <c:crossAx val="167366656"/>
        <c:crosses val="autoZero"/>
        <c:auto val="1"/>
        <c:lblAlgn val="ctr"/>
        <c:lblOffset val="100"/>
      </c:catAx>
      <c:valAx>
        <c:axId val="167366656"/>
        <c:scaling>
          <c:orientation val="minMax"/>
        </c:scaling>
        <c:axPos val="l"/>
        <c:numFmt formatCode="#,##0.0" sourceLinked="1"/>
        <c:majorTickMark val="none"/>
        <c:tickLblPos val="nextTo"/>
        <c:crossAx val="167360768"/>
        <c:crosses val="autoZero"/>
        <c:crossBetween val="between"/>
      </c:valAx>
    </c:plotArea>
    <c:plotVisOnly val="1"/>
  </c:chart>
  <c:txPr>
    <a:bodyPr/>
    <a:lstStyle/>
    <a:p>
      <a:pPr>
        <a:defRPr b="1">
          <a:solidFill>
            <a:srgbClr val="0078C8"/>
          </a:solidFill>
        </a:defRPr>
      </a:pPr>
      <a:endParaRPr lang="ru-RU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/>
      <c:barChart>
        <c:barDir val="col"/>
        <c:grouping val="stacked"/>
        <c:ser>
          <c:idx val="0"/>
          <c:order val="0"/>
          <c:spPr>
            <a:solidFill>
              <a:srgbClr val="0B9786"/>
            </a:solidFill>
          </c:spPr>
          <c:dLbls>
            <c:dLbl>
              <c:idx val="0"/>
              <c:layout>
                <c:manualLayout>
                  <c:x val="-2.7777777777777809E-3"/>
                  <c:y val="-0.40891600355070867"/>
                </c:manualLayout>
              </c:layout>
              <c:showVal val="1"/>
            </c:dLbl>
            <c:dLbl>
              <c:idx val="1"/>
              <c:layout>
                <c:manualLayout>
                  <c:x val="0"/>
                  <c:y val="-0.30196874108360033"/>
                </c:manualLayout>
              </c:layout>
              <c:showVal val="1"/>
            </c:dLbl>
            <c:showVal val="1"/>
          </c:dLbls>
          <c:cat>
            <c:numRef>
              <c:f>'слайд 3'!$G$51:$G$52</c:f>
              <c:numCache>
                <c:formatCode>General</c:formatCode>
                <c:ptCount val="2"/>
                <c:pt idx="0">
                  <c:v>2024</c:v>
                </c:pt>
                <c:pt idx="1">
                  <c:v>2025</c:v>
                </c:pt>
              </c:numCache>
            </c:numRef>
          </c:cat>
          <c:val>
            <c:numRef>
              <c:f>'слайд 3'!$H$51:$H$52</c:f>
              <c:numCache>
                <c:formatCode>#,##0.00</c:formatCode>
                <c:ptCount val="2"/>
                <c:pt idx="0">
                  <c:v>214429.6</c:v>
                </c:pt>
                <c:pt idx="1">
                  <c:v>149558.46</c:v>
                </c:pt>
              </c:numCache>
            </c:numRef>
          </c:val>
        </c:ser>
        <c:dLbls>
          <c:showVal val="1"/>
        </c:dLbls>
        <c:gapWidth val="75"/>
        <c:overlap val="100"/>
        <c:axId val="167581184"/>
        <c:axId val="167582720"/>
      </c:barChart>
      <c:catAx>
        <c:axId val="167581184"/>
        <c:scaling>
          <c:orientation val="minMax"/>
        </c:scaling>
        <c:axPos val="b"/>
        <c:numFmt formatCode="General" sourceLinked="1"/>
        <c:majorTickMark val="none"/>
        <c:tickLblPos val="nextTo"/>
        <c:crossAx val="167582720"/>
        <c:crosses val="autoZero"/>
        <c:auto val="1"/>
        <c:lblAlgn val="ctr"/>
        <c:lblOffset val="100"/>
      </c:catAx>
      <c:valAx>
        <c:axId val="167582720"/>
        <c:scaling>
          <c:orientation val="minMax"/>
        </c:scaling>
        <c:delete val="1"/>
        <c:axPos val="l"/>
        <c:numFmt formatCode="#,##0.00" sourceLinked="1"/>
        <c:majorTickMark val="none"/>
        <c:tickLblPos val="none"/>
        <c:crossAx val="167581184"/>
        <c:crosses val="autoZero"/>
        <c:crossBetween val="between"/>
      </c:valAx>
    </c:plotArea>
    <c:plotVisOnly val="1"/>
  </c:chart>
  <c:txPr>
    <a:bodyPr/>
    <a:lstStyle/>
    <a:p>
      <a:pPr>
        <a:defRPr sz="1200" b="1">
          <a:solidFill>
            <a:schemeClr val="tx1"/>
          </a:solidFill>
          <a:latin typeface="+mn-lt"/>
        </a:defRPr>
      </a:pPr>
      <a:endParaRPr lang="ru-RU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spPr>
            <a:solidFill>
              <a:srgbClr val="0B9786"/>
            </a:solidFill>
          </c:spPr>
          <c:dLbls>
            <c:dLbl>
              <c:idx val="0"/>
              <c:layout>
                <c:manualLayout>
                  <c:x val="-1.0796433846578895E-2"/>
                  <c:y val="-3.9498165203056115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227 791,42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-1.0717587427077693E-2"/>
                  <c:y val="-1.9429330596328807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237 083,95</a:t>
                    </a:r>
                    <a:endParaRPr lang="en-US" dirty="0"/>
                  </a:p>
                </c:rich>
              </c:tx>
              <c:showVal val="1"/>
            </c:dLbl>
            <c:showVal val="1"/>
          </c:dLbls>
          <c:cat>
            <c:numRef>
              <c:f>'слайд 3'!$A$32:$A$33</c:f>
              <c:numCache>
                <c:formatCode>General</c:formatCode>
                <c:ptCount val="2"/>
                <c:pt idx="0">
                  <c:v>2024</c:v>
                </c:pt>
                <c:pt idx="1">
                  <c:v>2025</c:v>
                </c:pt>
              </c:numCache>
            </c:numRef>
          </c:cat>
          <c:val>
            <c:numRef>
              <c:f>'слайд 3'!$B$32:$B$33</c:f>
              <c:numCache>
                <c:formatCode>#,##0.00</c:formatCode>
                <c:ptCount val="2"/>
                <c:pt idx="0">
                  <c:v>366763.08</c:v>
                </c:pt>
                <c:pt idx="1">
                  <c:v>689801.14</c:v>
                </c:pt>
              </c:numCache>
            </c:numRef>
          </c:val>
        </c:ser>
        <c:dLbls>
          <c:showVal val="1"/>
        </c:dLbls>
        <c:gapWidth val="75"/>
        <c:axId val="144317440"/>
        <c:axId val="144373248"/>
      </c:barChart>
      <c:catAx>
        <c:axId val="144317440"/>
        <c:scaling>
          <c:orientation val="minMax"/>
        </c:scaling>
        <c:axPos val="b"/>
        <c:numFmt formatCode="General" sourceLinked="1"/>
        <c:majorTickMark val="none"/>
        <c:tickLblPos val="nextTo"/>
        <c:crossAx val="144373248"/>
        <c:crosses val="autoZero"/>
        <c:auto val="1"/>
        <c:lblAlgn val="ctr"/>
        <c:lblOffset val="100"/>
      </c:catAx>
      <c:valAx>
        <c:axId val="144373248"/>
        <c:scaling>
          <c:orientation val="minMax"/>
        </c:scaling>
        <c:delete val="1"/>
        <c:axPos val="l"/>
        <c:numFmt formatCode="#,##0.00" sourceLinked="1"/>
        <c:majorTickMark val="none"/>
        <c:tickLblPos val="none"/>
        <c:crossAx val="144317440"/>
        <c:crosses val="autoZero"/>
        <c:crossBetween val="between"/>
      </c:valAx>
    </c:plotArea>
    <c:plotVisOnly val="1"/>
  </c:chart>
  <c:txPr>
    <a:bodyPr/>
    <a:lstStyle/>
    <a:p>
      <a:pPr>
        <a:defRPr b="1">
          <a:solidFill>
            <a:schemeClr val="tx1"/>
          </a:solidFill>
          <a:latin typeface="+mn-lt"/>
        </a:defRPr>
      </a:pPr>
      <a:endParaRPr lang="ru-RU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spPr>
            <a:solidFill>
              <a:srgbClr val="0B9786"/>
            </a:solidFill>
          </c:spPr>
          <c:dLbls>
            <c:dLbl>
              <c:idx val="0"/>
              <c:layout>
                <c:manualLayout>
                  <c:x val="-7.6309251956025483E-3"/>
                  <c:y val="-9.2348474278994688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434 885,60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-4.8531482523528962E-3"/>
                  <c:y val="-5.3776931815916938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527 112,37</a:t>
                    </a:r>
                    <a:endParaRPr lang="en-US" dirty="0"/>
                  </a:p>
                </c:rich>
              </c:tx>
              <c:showVal val="1"/>
            </c:dLbl>
            <c:showVal val="1"/>
          </c:dLbls>
          <c:cat>
            <c:numRef>
              <c:f>'слайд 3'!$A$32:$A$33</c:f>
              <c:numCache>
                <c:formatCode>General</c:formatCode>
                <c:ptCount val="2"/>
                <c:pt idx="0">
                  <c:v>2024</c:v>
                </c:pt>
                <c:pt idx="1">
                  <c:v>2025</c:v>
                </c:pt>
              </c:numCache>
            </c:numRef>
          </c:cat>
          <c:val>
            <c:numRef>
              <c:f>'слайд 3'!$B$32:$B$33</c:f>
              <c:numCache>
                <c:formatCode>#,##0.00</c:formatCode>
                <c:ptCount val="2"/>
                <c:pt idx="0">
                  <c:v>366763.08</c:v>
                </c:pt>
                <c:pt idx="1">
                  <c:v>689801.14</c:v>
                </c:pt>
              </c:numCache>
            </c:numRef>
          </c:val>
        </c:ser>
        <c:dLbls>
          <c:showVal val="1"/>
        </c:dLbls>
        <c:gapWidth val="75"/>
        <c:axId val="167589376"/>
        <c:axId val="167591296"/>
      </c:barChart>
      <c:catAx>
        <c:axId val="167589376"/>
        <c:scaling>
          <c:orientation val="minMax"/>
        </c:scaling>
        <c:axPos val="b"/>
        <c:numFmt formatCode="General" sourceLinked="1"/>
        <c:majorTickMark val="none"/>
        <c:tickLblPos val="nextTo"/>
        <c:crossAx val="167591296"/>
        <c:crosses val="autoZero"/>
        <c:auto val="1"/>
        <c:lblAlgn val="ctr"/>
        <c:lblOffset val="100"/>
      </c:catAx>
      <c:valAx>
        <c:axId val="167591296"/>
        <c:scaling>
          <c:orientation val="minMax"/>
        </c:scaling>
        <c:delete val="1"/>
        <c:axPos val="l"/>
        <c:numFmt formatCode="#,##0.00" sourceLinked="1"/>
        <c:majorTickMark val="none"/>
        <c:tickLblPos val="none"/>
        <c:crossAx val="167589376"/>
        <c:crosses val="autoZero"/>
        <c:crossBetween val="between"/>
      </c:valAx>
    </c:plotArea>
    <c:plotVisOnly val="1"/>
  </c:chart>
  <c:txPr>
    <a:bodyPr/>
    <a:lstStyle/>
    <a:p>
      <a:pPr>
        <a:defRPr b="1"/>
      </a:pPr>
      <a:endParaRPr lang="ru-RU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/>
      <c:barChart>
        <c:barDir val="col"/>
        <c:grouping val="clustered"/>
        <c:ser>
          <c:idx val="0"/>
          <c:order val="0"/>
          <c:spPr>
            <a:solidFill>
              <a:srgbClr val="0B9786"/>
            </a:solidFill>
          </c:spPr>
          <c:dLbls>
            <c:dLbl>
              <c:idx val="0"/>
              <c:layout>
                <c:manualLayout>
                  <c:x val="-7.6309251956025517E-3"/>
                  <c:y val="-9.2348474278994688E-2"/>
                </c:manualLayout>
              </c:layout>
              <c:showVal val="1"/>
            </c:dLbl>
            <c:dLbl>
              <c:idx val="1"/>
              <c:layout>
                <c:manualLayout>
                  <c:x val="-4.853148252352898E-3"/>
                  <c:y val="-5.3776931815916987E-2"/>
                </c:manualLayout>
              </c:layout>
              <c:showVal val="1"/>
            </c:dLbl>
            <c:showVal val="1"/>
          </c:dLbls>
          <c:cat>
            <c:numRef>
              <c:f>'слайд 3'!$A$32:$A$33</c:f>
              <c:numCache>
                <c:formatCode>General</c:formatCode>
                <c:ptCount val="2"/>
                <c:pt idx="0">
                  <c:v>2024</c:v>
                </c:pt>
                <c:pt idx="1">
                  <c:v>2025</c:v>
                </c:pt>
              </c:numCache>
            </c:numRef>
          </c:cat>
          <c:val>
            <c:numRef>
              <c:f>'слайд 3'!$B$32:$B$33</c:f>
              <c:numCache>
                <c:formatCode>#,##0.00</c:formatCode>
                <c:ptCount val="2"/>
                <c:pt idx="0">
                  <c:v>366763.08</c:v>
                </c:pt>
                <c:pt idx="1">
                  <c:v>689801.14</c:v>
                </c:pt>
              </c:numCache>
            </c:numRef>
          </c:val>
        </c:ser>
        <c:dLbls>
          <c:showVal val="1"/>
        </c:dLbls>
        <c:gapWidth val="75"/>
        <c:axId val="167745024"/>
        <c:axId val="167746560"/>
      </c:barChart>
      <c:catAx>
        <c:axId val="167745024"/>
        <c:scaling>
          <c:orientation val="minMax"/>
        </c:scaling>
        <c:axPos val="b"/>
        <c:numFmt formatCode="General" sourceLinked="1"/>
        <c:majorTickMark val="none"/>
        <c:tickLblPos val="nextTo"/>
        <c:crossAx val="167746560"/>
        <c:crosses val="autoZero"/>
        <c:auto val="1"/>
        <c:lblAlgn val="ctr"/>
        <c:lblOffset val="100"/>
      </c:catAx>
      <c:valAx>
        <c:axId val="167746560"/>
        <c:scaling>
          <c:orientation val="minMax"/>
        </c:scaling>
        <c:delete val="1"/>
        <c:axPos val="l"/>
        <c:numFmt formatCode="#,##0.00" sourceLinked="1"/>
        <c:majorTickMark val="none"/>
        <c:tickLblPos val="none"/>
        <c:crossAx val="167745024"/>
        <c:crosses val="autoZero"/>
        <c:crossBetween val="between"/>
      </c:valAx>
    </c:plotArea>
    <c:plotVisOnly val="1"/>
  </c:chart>
  <c:txPr>
    <a:bodyPr/>
    <a:lstStyle/>
    <a:p>
      <a:pPr>
        <a:defRPr b="1"/>
      </a:pPr>
      <a:endParaRPr lang="ru-RU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0.15310191284455202"/>
          <c:y val="4.1465993221435661E-2"/>
          <c:w val="0.82614581737594228"/>
          <c:h val="0.86497040811075165"/>
        </c:manualLayout>
      </c:layout>
      <c:bar3DChart>
        <c:barDir val="col"/>
        <c:grouping val="clustered"/>
        <c:ser>
          <c:idx val="0"/>
          <c:order val="0"/>
          <c:dLbls>
            <c:dLbl>
              <c:idx val="1"/>
              <c:layout>
                <c:manualLayout>
                  <c:x val="1.5564202334630359E-2"/>
                  <c:y val="-3.7348272642390296E-2"/>
                </c:manualLayout>
              </c:layout>
              <c:showVal val="1"/>
            </c:dLbl>
            <c:showVal val="1"/>
          </c:dLbls>
          <c:cat>
            <c:strRef>
              <c:f>Лист1!$B$3:$B$4</c:f>
              <c:strCache>
                <c:ptCount val="2"/>
                <c:pt idx="0">
                  <c:v>на 01.01.2025</c:v>
                </c:pt>
                <c:pt idx="1">
                  <c:v>на 01.01.2026</c:v>
                </c:pt>
              </c:strCache>
            </c:strRef>
          </c:cat>
          <c:val>
            <c:numRef>
              <c:f>Лист1!$A$3:$A$4</c:f>
              <c:numCache>
                <c:formatCode>#,##0.00</c:formatCode>
                <c:ptCount val="2"/>
                <c:pt idx="0">
                  <c:v>90000</c:v>
                </c:pt>
                <c:pt idx="1">
                  <c:v>103500</c:v>
                </c:pt>
              </c:numCache>
            </c:numRef>
          </c:val>
        </c:ser>
        <c:dLbls>
          <c:showVal val="1"/>
        </c:dLbls>
        <c:gapWidth val="75"/>
        <c:shape val="cone"/>
        <c:axId val="167425536"/>
        <c:axId val="167427072"/>
        <c:axId val="0"/>
      </c:bar3DChart>
      <c:catAx>
        <c:axId val="167425536"/>
        <c:scaling>
          <c:orientation val="minMax"/>
        </c:scaling>
        <c:axPos val="b"/>
        <c:majorTickMark val="none"/>
        <c:tickLblPos val="nextTo"/>
        <c:crossAx val="167427072"/>
        <c:crosses val="autoZero"/>
        <c:auto val="1"/>
        <c:lblAlgn val="ctr"/>
        <c:lblOffset val="100"/>
      </c:catAx>
      <c:valAx>
        <c:axId val="167427072"/>
        <c:scaling>
          <c:orientation val="minMax"/>
        </c:scaling>
        <c:axPos val="l"/>
        <c:numFmt formatCode="#,##0.00" sourceLinked="1"/>
        <c:majorTickMark val="none"/>
        <c:tickLblPos val="nextTo"/>
        <c:crossAx val="167425536"/>
        <c:crosses val="autoZero"/>
        <c:crossBetween val="between"/>
      </c:valAx>
    </c:plotArea>
    <c:plotVisOnly val="1"/>
  </c:chart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3FE537-4C94-472A-B2C7-E30E58665A62}" type="datetimeFigureOut">
              <a:rPr lang="ru-RU" smtClean="0"/>
              <a:pPr/>
              <a:t>18.05.2026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AEB6BD-27AC-4298-B9C4-7D62FABAEDC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6209857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17FA96-615F-654E-BEA0-C6A3AF44ADD7}" type="datetimeFigureOut">
              <a:rPr lang="ru-RU" smtClean="0"/>
              <a:pPr/>
              <a:t>18.05.2026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0489C2-612E-9A42-9800-BDFC908FF34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699398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2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28" algn="l" defTabSz="9142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55" algn="l" defTabSz="9142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83" algn="l" defTabSz="9142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10" algn="l" defTabSz="9142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38" algn="l" defTabSz="9142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65" algn="l" defTabSz="9142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893" algn="l" defTabSz="9142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20" algn="l" defTabSz="9142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76B57C-BD2D-4C88-B445-CF1A00A388FE}" type="slidenum">
              <a:rPr lang="ru-RU" altLang="ru-RU" smtClean="0"/>
              <a:pPr>
                <a:defRPr/>
              </a:pPr>
              <a:t>2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3169549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76B57C-BD2D-4C88-B445-CF1A00A388FE}" type="slidenum">
              <a:rPr lang="ru-RU" altLang="ru-RU" smtClean="0"/>
              <a:pPr>
                <a:defRPr/>
              </a:pPr>
              <a:t>3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4734356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76B57C-BD2D-4C88-B445-CF1A00A388FE}" type="slidenum">
              <a:rPr lang="ru-RU" altLang="ru-RU" smtClean="0"/>
              <a:pPr>
                <a:defRPr/>
              </a:pPr>
              <a:t>7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80141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76B57C-BD2D-4C88-B445-CF1A00A388FE}" type="slidenum">
              <a:rPr lang="ru-RU" altLang="ru-RU" smtClean="0"/>
              <a:pPr>
                <a:defRPr/>
              </a:pPr>
              <a:t>8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80141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76B57C-BD2D-4C88-B445-CF1A00A388FE}" type="slidenum">
              <a:rPr lang="ru-RU" altLang="ru-RU" smtClean="0"/>
              <a:pPr>
                <a:defRPr/>
              </a:pPr>
              <a:t>9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80141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76B57C-BD2D-4C88-B445-CF1A00A388FE}" type="slidenum">
              <a:rPr lang="ru-RU" altLang="ru-RU" smtClean="0"/>
              <a:pPr>
                <a:defRPr/>
              </a:pPr>
              <a:t>10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80141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841772"/>
            <a:ext cx="58293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2701528"/>
            <a:ext cx="51435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24524-0B90-E247-80EA-E43A66DC485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6C809-0667-AA4A-A334-972CC96C5D0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61475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F8E02-96C9-FC48-A59A-0276D4B2C04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6C809-0667-AA4A-A334-972CC96C5D0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86708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1282305"/>
            <a:ext cx="5915025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3442099"/>
            <a:ext cx="5915025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2E1FB-427A-7341-BFC6-B4485F0724D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6C809-0667-AA4A-A334-972CC96C5D0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91346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1369219"/>
            <a:ext cx="291465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1369219"/>
            <a:ext cx="291465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28F06-692F-BC48-B977-D941C983959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6C809-0667-AA4A-A334-972CC96C5D0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51044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273845"/>
            <a:ext cx="5915025" cy="99417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1260872"/>
            <a:ext cx="2901255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1878806"/>
            <a:ext cx="2901255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1260872"/>
            <a:ext cx="2915543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1878806"/>
            <a:ext cx="2915543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F9DD4-38D6-874B-806E-358402A4682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6C809-0667-AA4A-A334-972CC96C5D0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15034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17888-0348-D347-85D3-8E451EC7067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6C809-0667-AA4A-A334-972CC96C5D0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22768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0C948-5621-1F49-A64C-7FBF230342C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6C809-0667-AA4A-A334-972CC96C5D0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83542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342900"/>
            <a:ext cx="2211884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740570"/>
            <a:ext cx="3471863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1543050"/>
            <a:ext cx="2211884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55856-BC4F-6641-8EA9-98C626E856D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6C809-0667-AA4A-A334-972CC96C5D0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41358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342900"/>
            <a:ext cx="2211884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740570"/>
            <a:ext cx="3471863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1543050"/>
            <a:ext cx="2211884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3B09F-A8AF-F14D-9587-7544D2164A4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6C809-0667-AA4A-A334-972CC96C5D0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06455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6337A-2687-3843-8A94-4629A65A464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6C809-0667-AA4A-A334-972CC96C5D0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3937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273844"/>
            <a:ext cx="1478756" cy="435887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273844"/>
            <a:ext cx="4350544" cy="435887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7997B-6B6F-7547-AC65-AFC9BAB63D1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18.05.2026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6C809-0667-AA4A-A334-972CC96C5D0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92142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273845"/>
            <a:ext cx="5915025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1369219"/>
            <a:ext cx="5915025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4767264"/>
            <a:ext cx="1543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43305E-BB73-5D47-970F-6F2591848150}" type="datetime1">
              <a:rPr lang="ru-RU" smtClean="0"/>
              <a:pPr/>
              <a:t>18.05.2026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4767264"/>
            <a:ext cx="231457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4767264"/>
            <a:ext cx="1543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6C809-0667-AA4A-A334-972CC96C5D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90991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3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4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05AD4E2A-D5DE-D94B-9F8E-B9BE5E9541F9}"/>
              </a:ext>
            </a:extLst>
          </p:cNvPr>
          <p:cNvSpPr/>
          <p:nvPr/>
        </p:nvSpPr>
        <p:spPr>
          <a:xfrm>
            <a:off x="594957" y="1601777"/>
            <a:ext cx="574032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Clr>
                <a:srgbClr val="000000"/>
              </a:buClr>
              <a:buSzPts val="3000"/>
            </a:pPr>
            <a:r>
              <a:rPr lang="ru-RU" sz="2800" b="1" dirty="0" smtClean="0">
                <a:solidFill>
                  <a:schemeClr val="bg1"/>
                </a:solidFill>
                <a:latin typeface="Formular" charset="-52"/>
                <a:cs typeface="Times New Roman" pitchFamily="18" charset="0"/>
                <a:sym typeface="Arial"/>
              </a:rPr>
              <a:t>ПОДГОТОВЛЕН ОТЧЕТ   </a:t>
            </a:r>
          </a:p>
          <a:p>
            <a:pPr lvl="0" algn="ctr">
              <a:buClr>
                <a:srgbClr val="000000"/>
              </a:buClr>
              <a:buSzPts val="3000"/>
            </a:pPr>
            <a:r>
              <a:rPr lang="ru-RU" sz="2800" b="1" dirty="0" smtClean="0">
                <a:solidFill>
                  <a:schemeClr val="bg1"/>
                </a:solidFill>
                <a:latin typeface="Formular" charset="-52"/>
                <a:cs typeface="Times New Roman" pitchFamily="18" charset="0"/>
                <a:sym typeface="Arial"/>
              </a:rPr>
              <a:t>«ОБ ИСПОЛНЕНИИ БЮДЖЕТА ГОРОДА МИНУСИНСКА </a:t>
            </a:r>
          </a:p>
          <a:p>
            <a:pPr lvl="0" algn="ctr">
              <a:buClr>
                <a:srgbClr val="000000"/>
              </a:buClr>
              <a:buSzPts val="3000"/>
            </a:pPr>
            <a:r>
              <a:rPr lang="ru-RU" sz="2800" b="1" dirty="0" smtClean="0">
                <a:solidFill>
                  <a:schemeClr val="bg1"/>
                </a:solidFill>
                <a:latin typeface="Formular" charset="-52"/>
                <a:cs typeface="Times New Roman" pitchFamily="18" charset="0"/>
                <a:sym typeface="Arial"/>
              </a:rPr>
              <a:t>ЗА 2025 ГОД»</a:t>
            </a:r>
          </a:p>
          <a:p>
            <a:pPr defTabSz="685766"/>
            <a:endParaRPr lang="ru-RU" sz="2800" b="1" dirty="0">
              <a:solidFill>
                <a:schemeClr val="bg1"/>
              </a:solidFill>
              <a:latin typeface="Formular" charset="-52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49684" y="4558725"/>
            <a:ext cx="23083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dirty="0" smtClean="0">
              <a:solidFill>
                <a:schemeClr val="bg1"/>
              </a:solidFill>
              <a:latin typeface="Formular" charset="-52"/>
            </a:endParaRPr>
          </a:p>
          <a:p>
            <a:r>
              <a:rPr lang="ru-RU" sz="1600" b="1" dirty="0" smtClean="0">
                <a:solidFill>
                  <a:schemeClr val="bg1"/>
                </a:solidFill>
                <a:latin typeface="Formular" charset="-52"/>
              </a:rPr>
              <a:t>г. Минусинск   2026</a:t>
            </a:r>
          </a:p>
          <a:p>
            <a:endParaRPr lang="ru-RU" sz="1600" b="1" dirty="0">
              <a:solidFill>
                <a:schemeClr val="bg1"/>
              </a:solidFill>
              <a:latin typeface="Formular" charset="-52"/>
            </a:endParaRPr>
          </a:p>
        </p:txBody>
      </p:sp>
      <p:pic>
        <p:nvPicPr>
          <p:cNvPr id="1026" name="Picture 2" descr="C:\Users\user11\Downloads\герб без фона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3635" y="199819"/>
            <a:ext cx="700729" cy="1017188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159446" y="190500"/>
            <a:ext cx="281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chemeClr val="bg1"/>
                </a:solidFill>
                <a:latin typeface="Formular" charset="-52"/>
              </a:rPr>
              <a:t>МИНУСИНСКИЙ </a:t>
            </a:r>
            <a:r>
              <a:rPr lang="ru-RU" sz="1200" b="1" dirty="0" smtClean="0">
                <a:solidFill>
                  <a:schemeClr val="bg1"/>
                </a:solidFill>
                <a:latin typeface="Formular" charset="-52"/>
              </a:rPr>
              <a:t>МУНИЦИПАЛЬНЫЙ</a:t>
            </a:r>
            <a:endParaRPr lang="ru-RU" sz="1200" b="1" dirty="0" smtClean="0">
              <a:solidFill>
                <a:schemeClr val="bg1"/>
              </a:solidFill>
              <a:latin typeface="Formular" charset="-52"/>
            </a:endParaRPr>
          </a:p>
          <a:p>
            <a:r>
              <a:rPr lang="ru-RU" sz="1200" b="1" dirty="0" smtClean="0">
                <a:solidFill>
                  <a:schemeClr val="bg1"/>
                </a:solidFill>
                <a:latin typeface="Formular" charset="-52"/>
              </a:rPr>
              <a:t>ОКРУГ</a:t>
            </a:r>
            <a:endParaRPr lang="ru-RU" sz="1200" b="1" dirty="0">
              <a:solidFill>
                <a:schemeClr val="bg1"/>
              </a:solidFill>
              <a:latin typeface="Formular" charset="-52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1083246" y="114300"/>
            <a:ext cx="0" cy="1102707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719164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802918" cy="539292"/>
          </a:xfrm>
          <a:prstGeom prst="rect">
            <a:avLst/>
          </a:prstGeom>
        </p:spPr>
      </p:pic>
      <p:sp>
        <p:nvSpPr>
          <p:cNvPr id="14" name="Номер слайда 3">
            <a:extLst>
              <a:ext uri="{FF2B5EF4-FFF2-40B4-BE49-F238E27FC236}">
                <a16:creationId xmlns="" xmlns:a16="http://schemas.microsoft.com/office/drawing/2014/main" id="{26689F17-544E-6F41-AFCD-CA403F652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17578" y="4776667"/>
            <a:ext cx="312541" cy="205383"/>
          </a:xfrm>
        </p:spPr>
        <p:txBody>
          <a:bodyPr/>
          <a:lstStyle/>
          <a:p>
            <a:fld id="{7606C809-0667-AA4A-A334-972CC96C5D03}" type="slidenum">
              <a:rPr lang="ru-RU" sz="1013" b="1">
                <a:solidFill>
                  <a:schemeClr val="accent1">
                    <a:lumMod val="60000"/>
                    <a:lumOff val="40000"/>
                  </a:schemeClr>
                </a:solidFill>
                <a:latin typeface="Formular" panose="020B0604020202020204" charset="-52"/>
                <a:cs typeface="Gill Sans" panose="020B0502020104020203" pitchFamily="34" charset="-79"/>
              </a:rPr>
              <a:pPr/>
              <a:t>2</a:t>
            </a:fld>
            <a:endParaRPr lang="ru-RU" sz="1013" b="1" dirty="0">
              <a:solidFill>
                <a:schemeClr val="accent1">
                  <a:lumMod val="60000"/>
                  <a:lumOff val="40000"/>
                </a:schemeClr>
              </a:solidFill>
              <a:latin typeface="Formular" panose="020B0604020202020204" charset="-52"/>
              <a:cs typeface="Gill Sans" panose="020B0502020104020203" pitchFamily="34" charset="-79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72567"/>
            <a:ext cx="48029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Formular" panose="020B0604020202020204" charset="-52"/>
                <a:cs typeface="Arial" panose="020B0604020202020204" pitchFamily="34" charset="0"/>
              </a:rPr>
              <a:t>ДИНАМИКА ИСПОЛНЕНИЯ БЮДЖЕТА</a:t>
            </a:r>
            <a:endParaRPr lang="ru-RU" b="1" dirty="0">
              <a:solidFill>
                <a:schemeClr val="bg1"/>
              </a:solidFill>
              <a:latin typeface="Formular" panose="020B0604020202020204" charset="-52"/>
              <a:cs typeface="Arial" panose="020B0604020202020204" pitchFamily="34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EF70E037-4299-E04E-BC95-9B96B59BA7A4}"/>
              </a:ext>
            </a:extLst>
          </p:cNvPr>
          <p:cNvSpPr/>
          <p:nvPr/>
        </p:nvSpPr>
        <p:spPr>
          <a:xfrm>
            <a:off x="153184" y="639223"/>
            <a:ext cx="331639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007AC8"/>
                </a:solidFill>
                <a:latin typeface="Formular" panose="020B0604020202020204" charset="-52"/>
                <a:ea typeface="Stem"/>
                <a:cs typeface="Stem"/>
              </a:rPr>
              <a:t>Динамика </a:t>
            </a:r>
            <a:r>
              <a:rPr lang="ru-RU" sz="1400" b="1" dirty="0" smtClean="0">
                <a:solidFill>
                  <a:srgbClr val="007AC8"/>
                </a:solidFill>
                <a:latin typeface="Formular" panose="020B0604020202020204" charset="-52"/>
                <a:ea typeface="Stem"/>
                <a:cs typeface="Stem"/>
              </a:rPr>
              <a:t>доходов</a:t>
            </a:r>
            <a:r>
              <a:rPr lang="en-US" sz="1400" b="1" dirty="0" smtClean="0">
                <a:solidFill>
                  <a:srgbClr val="007AC8"/>
                </a:solidFill>
                <a:latin typeface="Formular" panose="020B0604020202020204" charset="-52"/>
                <a:ea typeface="Stem"/>
                <a:cs typeface="Stem"/>
              </a:rPr>
              <a:t> </a:t>
            </a:r>
            <a:r>
              <a:rPr lang="en-US" sz="1400" dirty="0" smtClean="0">
                <a:solidFill>
                  <a:srgbClr val="007AC8"/>
                </a:solidFill>
                <a:latin typeface="Formular" panose="020B0604020202020204" charset="-52"/>
                <a:ea typeface="Stem"/>
                <a:cs typeface="Stem"/>
              </a:rPr>
              <a:t>(</a:t>
            </a:r>
            <a:r>
              <a:rPr lang="ru-RU" sz="1400" dirty="0" smtClean="0">
                <a:solidFill>
                  <a:srgbClr val="007AC8"/>
                </a:solidFill>
                <a:latin typeface="Formular" panose="020B0604020202020204" charset="-52"/>
                <a:ea typeface="Stem"/>
                <a:cs typeface="Stem"/>
              </a:rPr>
              <a:t>тыс. </a:t>
            </a:r>
            <a:r>
              <a:rPr lang="en-US" sz="1400" dirty="0">
                <a:solidFill>
                  <a:srgbClr val="007AC8"/>
                </a:solidFill>
                <a:latin typeface="Formular" panose="020B0604020202020204" charset="-52"/>
                <a:ea typeface="Stem"/>
                <a:cs typeface="Stem"/>
              </a:rPr>
              <a:t>₽</a:t>
            </a:r>
            <a:r>
              <a:rPr lang="en-US" sz="1400" dirty="0" smtClean="0">
                <a:solidFill>
                  <a:srgbClr val="007AC8"/>
                </a:solidFill>
                <a:latin typeface="Formular" panose="020B0604020202020204" charset="-52"/>
                <a:ea typeface="Stem"/>
                <a:cs typeface="Stem"/>
              </a:rPr>
              <a:t>)</a:t>
            </a:r>
            <a:endParaRPr lang="ru-RU" sz="1200" b="1" dirty="0">
              <a:solidFill>
                <a:srgbClr val="007AC8"/>
              </a:solidFill>
              <a:latin typeface="Formular" panose="020B0604020202020204" charset="-52"/>
              <a:ea typeface="Roboto" panose="02000000000000000000" pitchFamily="2" charset="0"/>
              <a:cs typeface="Gill Sans SemiBold" panose="020B0502020104020203" pitchFamily="34" charset="-79"/>
            </a:endParaRPr>
          </a:p>
        </p:txBody>
      </p:sp>
      <p:sp>
        <p:nvSpPr>
          <p:cNvPr id="26" name="Скругленный прямоугольник 26"/>
          <p:cNvSpPr/>
          <p:nvPr/>
        </p:nvSpPr>
        <p:spPr>
          <a:xfrm>
            <a:off x="153184" y="2822142"/>
            <a:ext cx="6531380" cy="2159908"/>
          </a:xfrm>
          <a:prstGeom prst="roundRect">
            <a:avLst>
              <a:gd name="adj" fmla="val 12833"/>
            </a:avLst>
          </a:prstGeom>
          <a:gradFill>
            <a:gsLst>
              <a:gs pos="0">
                <a:srgbClr val="0078C8"/>
              </a:gs>
              <a:gs pos="74000">
                <a:srgbClr val="0078C8"/>
              </a:gs>
              <a:gs pos="100000">
                <a:srgbClr val="00B3A9"/>
              </a:gs>
              <a:gs pos="100000">
                <a:srgbClr val="00ADB0"/>
              </a:gs>
            </a:gsLst>
            <a:lin ang="5400000" scaled="1"/>
          </a:gradFill>
          <a:ln w="12700">
            <a:miter lim="400000"/>
          </a:ln>
        </p:spPr>
        <p:txBody>
          <a:bodyPr/>
          <a:lstStyle/>
          <a:p>
            <a:pPr algn="ctr">
              <a:lnSpc>
                <a:spcPct val="80000"/>
              </a:lnSpc>
            </a:pPr>
            <a:endParaRPr lang="ru-RU" sz="800" dirty="0">
              <a:solidFill>
                <a:schemeClr val="bg1"/>
              </a:solidFill>
              <a:latin typeface="Formular" panose="020B0604020202020204" charset="-52"/>
              <a:ea typeface="Stem"/>
              <a:cs typeface="Arial" panose="020B0604020202020204" pitchFamily="34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6003395" y="1363884"/>
            <a:ext cx="720000" cy="720000"/>
            <a:chOff x="4055706" y="1859901"/>
            <a:chExt cx="720000" cy="720000"/>
          </a:xfrm>
        </p:grpSpPr>
        <p:sp>
          <p:nvSpPr>
            <p:cNvPr id="4" name="Овал 3"/>
            <p:cNvSpPr/>
            <p:nvPr/>
          </p:nvSpPr>
          <p:spPr>
            <a:xfrm>
              <a:off x="4055706" y="1859901"/>
              <a:ext cx="720000" cy="720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4073888" y="1877256"/>
              <a:ext cx="684000" cy="684000"/>
            </a:xfrm>
            <a:prstGeom prst="ellipse">
              <a:avLst/>
            </a:prstGeom>
            <a:noFill/>
            <a:ln>
              <a:solidFill>
                <a:srgbClr val="0098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="" xmlns:a16="http://schemas.microsoft.com/office/drawing/2014/main" id="{EF70E037-4299-E04E-BC95-9B96B59BA7A4}"/>
                </a:ext>
              </a:extLst>
            </p:cNvPr>
            <p:cNvSpPr/>
            <p:nvPr/>
          </p:nvSpPr>
          <p:spPr>
            <a:xfrm>
              <a:off x="4079962" y="1958291"/>
              <a:ext cx="65691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rgbClr val="007AC8"/>
                  </a:solidFill>
                  <a:latin typeface="Formular" panose="020B0604020202020204" charset="-52"/>
                  <a:ea typeface="Roboto" panose="02000000000000000000" pitchFamily="2" charset="0"/>
                  <a:cs typeface="Gill Sans SemiBold" panose="020B0502020104020203" pitchFamily="34" charset="-79"/>
                </a:rPr>
                <a:t>~</a:t>
              </a:r>
              <a:r>
                <a:rPr lang="ru-RU" sz="1400" b="1" dirty="0" smtClean="0">
                  <a:solidFill>
                    <a:srgbClr val="007AC8"/>
                  </a:solidFill>
                  <a:latin typeface="Formular" panose="020B0604020202020204" charset="-52"/>
                  <a:ea typeface="Roboto" panose="02000000000000000000" pitchFamily="2" charset="0"/>
                  <a:cs typeface="Gill Sans SemiBold" panose="020B0502020104020203" pitchFamily="34" charset="-79"/>
                </a:rPr>
                <a:t> 2</a:t>
              </a:r>
            </a:p>
            <a:p>
              <a:pPr algn="ctr"/>
              <a:r>
                <a:rPr lang="ru-RU" sz="1400" b="1" dirty="0" smtClean="0">
                  <a:solidFill>
                    <a:srgbClr val="007AC8"/>
                  </a:solidFill>
                  <a:latin typeface="Formular" panose="020B0604020202020204" charset="-52"/>
                  <a:ea typeface="Roboto" panose="02000000000000000000" pitchFamily="2" charset="0"/>
                  <a:cs typeface="Gill Sans SemiBold" panose="020B0502020104020203" pitchFamily="34" charset="-79"/>
                </a:rPr>
                <a:t>раза</a:t>
              </a:r>
              <a:endParaRPr lang="ru-RU" sz="1050" b="1" dirty="0" smtClean="0">
                <a:solidFill>
                  <a:srgbClr val="007AC8"/>
                </a:solidFill>
                <a:latin typeface="Formular" panose="020B0604020202020204" charset="-52"/>
                <a:ea typeface="Roboto" panose="02000000000000000000" pitchFamily="2" charset="0"/>
                <a:cs typeface="Gill Sans SemiBold" panose="020B0502020104020203" pitchFamily="34" charset="-79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318744" y="2380867"/>
            <a:ext cx="5042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>
                <a:solidFill>
                  <a:srgbClr val="0077C8"/>
                </a:solidFill>
                <a:latin typeface="Formular" charset="-52"/>
              </a:rPr>
              <a:t>2020</a:t>
            </a:r>
            <a:endParaRPr lang="ru-RU" sz="1000" b="1" dirty="0">
              <a:solidFill>
                <a:srgbClr val="0077C8"/>
              </a:solidFill>
              <a:latin typeface="Formular" charset="-5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365996" y="2372400"/>
            <a:ext cx="5042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>
                <a:solidFill>
                  <a:srgbClr val="0077C8"/>
                </a:solidFill>
                <a:latin typeface="Formular" charset="-52"/>
              </a:rPr>
              <a:t>2021</a:t>
            </a:r>
            <a:endParaRPr lang="ru-RU" sz="1000" b="1" dirty="0">
              <a:solidFill>
                <a:srgbClr val="0077C8"/>
              </a:solidFill>
              <a:latin typeface="Formular" charset="-5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425202" y="2372400"/>
            <a:ext cx="5042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>
                <a:solidFill>
                  <a:srgbClr val="0077C8"/>
                </a:solidFill>
                <a:latin typeface="Formular" charset="-52"/>
              </a:rPr>
              <a:t>2022</a:t>
            </a:r>
            <a:endParaRPr lang="ru-RU" sz="1000" b="1" dirty="0">
              <a:solidFill>
                <a:srgbClr val="0077C8"/>
              </a:solidFill>
              <a:latin typeface="Formular" charset="-5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346824" y="2372400"/>
            <a:ext cx="5042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>
                <a:solidFill>
                  <a:srgbClr val="0077C8"/>
                </a:solidFill>
                <a:latin typeface="Formular" charset="-52"/>
              </a:rPr>
              <a:t>2023</a:t>
            </a:r>
            <a:endParaRPr lang="ru-RU" sz="1000" b="1" dirty="0">
              <a:solidFill>
                <a:srgbClr val="0077C8"/>
              </a:solidFill>
              <a:latin typeface="Formular" charset="-5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298653" y="2372400"/>
            <a:ext cx="5042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>
                <a:solidFill>
                  <a:srgbClr val="0077C8"/>
                </a:solidFill>
                <a:latin typeface="Formular" charset="-52"/>
              </a:rPr>
              <a:t>2024</a:t>
            </a:r>
            <a:endParaRPr lang="ru-RU" sz="1000" b="1" dirty="0">
              <a:solidFill>
                <a:srgbClr val="0077C8"/>
              </a:solidFill>
              <a:latin typeface="Formular" charset="-52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="" xmlns:a16="http://schemas.microsoft.com/office/drawing/2014/main" id="{EF70E037-4299-E04E-BC95-9B96B59BA7A4}"/>
              </a:ext>
            </a:extLst>
          </p:cNvPr>
          <p:cNvSpPr/>
          <p:nvPr/>
        </p:nvSpPr>
        <p:spPr>
          <a:xfrm>
            <a:off x="153184" y="2822142"/>
            <a:ext cx="331639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Formular" panose="020B0604020202020204" charset="-52"/>
                <a:ea typeface="Stem"/>
                <a:cs typeface="Stem"/>
              </a:rPr>
              <a:t>Динамика </a:t>
            </a:r>
            <a:r>
              <a:rPr lang="ru-RU" sz="1400" b="1" dirty="0" smtClean="0">
                <a:solidFill>
                  <a:schemeClr val="bg1"/>
                </a:solidFill>
                <a:latin typeface="Formular" panose="020B0604020202020204" charset="-52"/>
                <a:ea typeface="Stem"/>
                <a:cs typeface="Stem"/>
              </a:rPr>
              <a:t>расходов</a:t>
            </a:r>
            <a:r>
              <a:rPr lang="en-US" sz="1400" b="1" dirty="0" smtClean="0">
                <a:solidFill>
                  <a:schemeClr val="bg1"/>
                </a:solidFill>
                <a:latin typeface="Formular" panose="020B0604020202020204" charset="-52"/>
                <a:ea typeface="Stem"/>
                <a:cs typeface="Stem"/>
              </a:rPr>
              <a:t> </a:t>
            </a:r>
            <a:r>
              <a:rPr lang="en-US" sz="1400" dirty="0" smtClean="0">
                <a:solidFill>
                  <a:schemeClr val="bg1"/>
                </a:solidFill>
                <a:latin typeface="Formular" panose="020B0604020202020204" charset="-52"/>
                <a:ea typeface="Stem"/>
                <a:cs typeface="Stem"/>
              </a:rPr>
              <a:t>(</a:t>
            </a:r>
            <a:r>
              <a:rPr lang="ru-RU" sz="1400" dirty="0" smtClean="0">
                <a:solidFill>
                  <a:schemeClr val="bg1"/>
                </a:solidFill>
                <a:latin typeface="Formular" panose="020B0604020202020204" charset="-52"/>
                <a:ea typeface="Stem"/>
                <a:cs typeface="Stem"/>
              </a:rPr>
              <a:t>тыс. </a:t>
            </a:r>
            <a:r>
              <a:rPr lang="en-US" sz="1400" dirty="0">
                <a:solidFill>
                  <a:schemeClr val="bg1"/>
                </a:solidFill>
                <a:latin typeface="Formular" panose="020B0604020202020204" charset="-52"/>
                <a:ea typeface="Stem"/>
                <a:cs typeface="Stem"/>
              </a:rPr>
              <a:t>₽</a:t>
            </a:r>
            <a:r>
              <a:rPr lang="en-US" sz="1400" dirty="0" smtClean="0">
                <a:solidFill>
                  <a:schemeClr val="bg1"/>
                </a:solidFill>
                <a:latin typeface="Formular" panose="020B0604020202020204" charset="-52"/>
                <a:ea typeface="Stem"/>
                <a:cs typeface="Stem"/>
              </a:rPr>
              <a:t>)</a:t>
            </a:r>
            <a:endParaRPr lang="ru-RU" sz="1200" b="1" dirty="0">
              <a:solidFill>
                <a:schemeClr val="bg1"/>
              </a:solidFill>
              <a:latin typeface="Formular" panose="020B0604020202020204" charset="-52"/>
              <a:ea typeface="Roboto" panose="02000000000000000000" pitchFamily="2" charset="0"/>
              <a:cs typeface="Gill Sans SemiBold" panose="020B0502020104020203" pitchFamily="34" charset="-79"/>
            </a:endParaRPr>
          </a:p>
        </p:txBody>
      </p:sp>
      <p:graphicFrame>
        <p:nvGraphicFramePr>
          <p:cNvPr id="19" name="Диаграмма 18"/>
          <p:cNvGraphicFramePr/>
          <p:nvPr/>
        </p:nvGraphicFramePr>
        <p:xfrm>
          <a:off x="-67733" y="988357"/>
          <a:ext cx="6341533" cy="13828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5346202" y="2372400"/>
            <a:ext cx="5042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>
                <a:solidFill>
                  <a:srgbClr val="0077C8"/>
                </a:solidFill>
                <a:latin typeface="Formular" charset="-52"/>
              </a:rPr>
              <a:t>2025</a:t>
            </a:r>
            <a:endParaRPr lang="ru-RU" sz="1000" b="1" dirty="0">
              <a:solidFill>
                <a:srgbClr val="0077C8"/>
              </a:solidFill>
              <a:latin typeface="Formular" charset="-52"/>
            </a:endParaRPr>
          </a:p>
        </p:txBody>
      </p:sp>
      <p:graphicFrame>
        <p:nvGraphicFramePr>
          <p:cNvPr id="25" name="Диаграмма 24"/>
          <p:cNvGraphicFramePr/>
          <p:nvPr/>
        </p:nvGraphicFramePr>
        <p:xfrm>
          <a:off x="160867" y="2870200"/>
          <a:ext cx="6121400" cy="19388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4" name="Прямоугольник 23"/>
          <p:cNvSpPr/>
          <p:nvPr/>
        </p:nvSpPr>
        <p:spPr>
          <a:xfrm>
            <a:off x="4930799" y="11012"/>
            <a:ext cx="192720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>
                <a:solidFill>
                  <a:srgbClr val="0077C8"/>
                </a:solidFill>
                <a:latin typeface="Formular" charset="-52"/>
              </a:rPr>
              <a:t>положительная динамика доходов. </a:t>
            </a:r>
            <a:r>
              <a:rPr lang="ru-RU" sz="1000" dirty="0" smtClean="0">
                <a:solidFill>
                  <a:srgbClr val="0077C8"/>
                </a:solidFill>
                <a:latin typeface="Formular" charset="-52"/>
              </a:rPr>
              <a:t>Так, с 2020 года доходы бюджета города в 2025 году увеличились почти в 2 раза</a:t>
            </a:r>
            <a:endParaRPr lang="ru-RU" sz="1000" dirty="0">
              <a:solidFill>
                <a:srgbClr val="0077C8"/>
              </a:solidFill>
              <a:latin typeface="Formular" charset="-5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04482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Скругленный прямоугольник 26"/>
          <p:cNvSpPr/>
          <p:nvPr/>
        </p:nvSpPr>
        <p:spPr>
          <a:xfrm>
            <a:off x="4651426" y="656823"/>
            <a:ext cx="2011256" cy="2524259"/>
          </a:xfrm>
          <a:prstGeom prst="roundRect">
            <a:avLst>
              <a:gd name="adj" fmla="val 12833"/>
            </a:avLst>
          </a:prstGeom>
          <a:gradFill>
            <a:gsLst>
              <a:gs pos="0">
                <a:srgbClr val="0078C8"/>
              </a:gs>
              <a:gs pos="74000">
                <a:srgbClr val="0078C8"/>
              </a:gs>
              <a:gs pos="100000">
                <a:srgbClr val="00B3A9"/>
              </a:gs>
              <a:gs pos="100000">
                <a:srgbClr val="00ADB0"/>
              </a:gs>
            </a:gsLst>
            <a:lin ang="5400000" scaled="1"/>
          </a:gradFill>
          <a:ln w="12700">
            <a:miter lim="400000"/>
          </a:ln>
        </p:spPr>
        <p:txBody>
          <a:bodyPr/>
          <a:lstStyle/>
          <a:p>
            <a:pPr algn="ctr" fontAlgn="b"/>
            <a:r>
              <a:rPr lang="ru-RU" sz="800" b="1" dirty="0" smtClean="0">
                <a:solidFill>
                  <a:srgbClr val="0077C8"/>
                </a:solidFill>
                <a:latin typeface="Formular" charset="-52"/>
              </a:rPr>
              <a:t>4 114 486,57</a:t>
            </a:r>
            <a:endParaRPr lang="ru-RU" sz="800" b="1" dirty="0">
              <a:solidFill>
                <a:srgbClr val="0077C8"/>
              </a:solidFill>
              <a:latin typeface="Formular" charset="-52"/>
            </a:endParaRPr>
          </a:p>
        </p:txBody>
      </p:sp>
      <p:pic>
        <p:nvPicPr>
          <p:cNvPr id="32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2787" y="0"/>
            <a:ext cx="4893033" cy="540000"/>
          </a:xfrm>
          <a:prstGeom prst="rect">
            <a:avLst/>
          </a:prstGeom>
        </p:spPr>
      </p:pic>
      <p:sp>
        <p:nvSpPr>
          <p:cNvPr id="14" name="Номер слайда 3">
            <a:extLst>
              <a:ext uri="{FF2B5EF4-FFF2-40B4-BE49-F238E27FC236}">
                <a16:creationId xmlns="" xmlns:a16="http://schemas.microsoft.com/office/drawing/2014/main" id="{26689F17-544E-6F41-AFCD-CA403F652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17578" y="4776667"/>
            <a:ext cx="312541" cy="205383"/>
          </a:xfrm>
        </p:spPr>
        <p:txBody>
          <a:bodyPr/>
          <a:lstStyle/>
          <a:p>
            <a:fld id="{7606C809-0667-AA4A-A334-972CC96C5D03}" type="slidenum">
              <a:rPr lang="ru-RU" sz="1013" b="1">
                <a:solidFill>
                  <a:schemeClr val="accent1">
                    <a:lumMod val="60000"/>
                    <a:lumOff val="40000"/>
                  </a:schemeClr>
                </a:solidFill>
                <a:latin typeface="Formular" panose="020B0604020202020204" charset="-52"/>
                <a:cs typeface="Gill Sans" panose="020B0502020104020203" pitchFamily="34" charset="-79"/>
              </a:rPr>
              <a:pPr/>
              <a:t>3</a:t>
            </a:fld>
            <a:endParaRPr lang="ru-RU" sz="1013" b="1" dirty="0">
              <a:solidFill>
                <a:schemeClr val="accent1">
                  <a:lumMod val="60000"/>
                  <a:lumOff val="40000"/>
                </a:schemeClr>
              </a:solidFill>
              <a:latin typeface="Formular" panose="020B0604020202020204" charset="-52"/>
              <a:cs typeface="Gill Sans" panose="020B0502020104020203" pitchFamily="34" charset="-79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-11598" y="77273"/>
            <a:ext cx="4890247" cy="4627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bg1"/>
                </a:solidFill>
                <a:latin typeface="Formular" charset="-52"/>
              </a:rPr>
              <a:t>ИСПОЛНЕНИЕ БЮДЖЕТА ГОРОДА МИНУСИНСКА  ПО РАСХОДАМ В 2025ГОДУ</a:t>
            </a:r>
            <a:endParaRPr lang="ru-RU" sz="1400" b="1" dirty="0">
              <a:solidFill>
                <a:schemeClr val="bg1"/>
              </a:solidFill>
              <a:latin typeface="Formular" charset="-5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651426" y="784570"/>
            <a:ext cx="20112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400" b="1" dirty="0" smtClean="0">
              <a:solidFill>
                <a:schemeClr val="bg1"/>
              </a:solidFill>
              <a:latin typeface="Formular" charset="-52"/>
            </a:endParaRP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Formular" charset="-52"/>
              </a:rPr>
              <a:t>РАСХОДЫ БЮДЖЕТА</a:t>
            </a:r>
            <a:endParaRPr lang="ru-RU" b="1" dirty="0">
              <a:solidFill>
                <a:schemeClr val="bg1"/>
              </a:solidFill>
              <a:latin typeface="Formular" charset="-52"/>
            </a:endParaRPr>
          </a:p>
        </p:txBody>
      </p:sp>
      <p:grpSp>
        <p:nvGrpSpPr>
          <p:cNvPr id="42" name="Группа 41"/>
          <p:cNvGrpSpPr/>
          <p:nvPr/>
        </p:nvGrpSpPr>
        <p:grpSpPr>
          <a:xfrm>
            <a:off x="158400" y="720000"/>
            <a:ext cx="4428000" cy="1162800"/>
            <a:chOff x="4962878" y="48231"/>
            <a:chExt cx="4916350" cy="2949158"/>
          </a:xfrm>
        </p:grpSpPr>
        <p:sp>
          <p:nvSpPr>
            <p:cNvPr id="43" name="Скругленный прямоугольник 42"/>
            <p:cNvSpPr/>
            <p:nvPr/>
          </p:nvSpPr>
          <p:spPr>
            <a:xfrm>
              <a:off x="4962878" y="48231"/>
              <a:ext cx="4916350" cy="2949158"/>
            </a:xfrm>
            <a:prstGeom prst="roundRect">
              <a:avLst/>
            </a:prstGeom>
            <a:noFill/>
            <a:ln w="12700">
              <a:solidFill>
                <a:srgbClr val="00ADB0"/>
              </a:solidFill>
            </a:ln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endParaRPr lang="ru-RU" sz="1600" b="1" dirty="0" smtClean="0">
                <a:solidFill>
                  <a:srgbClr val="0077C8"/>
                </a:solidFill>
                <a:latin typeface="Formular" panose="020B0604020202020204" charset="-52"/>
                <a:ea typeface="Stem"/>
                <a:cs typeface="Arial" panose="020B0604020202020204" pitchFamily="34" charset="0"/>
              </a:endParaRPr>
            </a:p>
            <a:p>
              <a:pPr algn="ctr"/>
              <a:endParaRPr lang="ru-RU" sz="1100" b="1" dirty="0" smtClean="0">
                <a:solidFill>
                  <a:srgbClr val="0077C8"/>
                </a:solidFill>
                <a:latin typeface="Formular" charset="-52"/>
              </a:endParaRPr>
            </a:p>
            <a:p>
              <a:pPr algn="ctr"/>
              <a:endParaRPr lang="ru-RU" sz="1100" b="1" dirty="0" smtClean="0">
                <a:solidFill>
                  <a:srgbClr val="0077C8"/>
                </a:solidFill>
                <a:latin typeface="Formular" charset="-52"/>
              </a:endParaRPr>
            </a:p>
            <a:p>
              <a:pPr algn="ctr"/>
              <a:r>
                <a:rPr lang="ru-RU" sz="1100" b="1" dirty="0" smtClean="0">
                  <a:solidFill>
                    <a:srgbClr val="0077C8"/>
                  </a:solidFill>
                  <a:latin typeface="Formular" charset="-52"/>
                </a:rPr>
                <a:t>СРЕДСТВА </a:t>
              </a:r>
              <a:r>
                <a:rPr lang="ru-RU" sz="1100" b="1" dirty="0" smtClean="0">
                  <a:solidFill>
                    <a:srgbClr val="0077C8"/>
                  </a:solidFill>
                  <a:latin typeface="Formular" charset="-52"/>
                </a:rPr>
                <a:t>КРАЕВОГО И ФЕДЕРАЛЬНОГО </a:t>
              </a:r>
              <a:r>
                <a:rPr lang="ru-RU" sz="1100" b="1" dirty="0" smtClean="0">
                  <a:solidFill>
                    <a:srgbClr val="0077C8"/>
                  </a:solidFill>
                  <a:latin typeface="Formular" charset="-52"/>
                </a:rPr>
                <a:t>БЮДЖЕТОВ</a:t>
              </a:r>
              <a:endParaRPr lang="ru-RU" sz="800" b="1" dirty="0" smtClean="0">
                <a:solidFill>
                  <a:srgbClr val="0077C8"/>
                </a:solidFill>
                <a:latin typeface="Formular" charset="-52"/>
              </a:endParaRPr>
            </a:p>
            <a:p>
              <a:pPr algn="ctr"/>
              <a:endParaRPr lang="ru-RU" sz="600" b="1" dirty="0">
                <a:solidFill>
                  <a:srgbClr val="0078C8"/>
                </a:solidFill>
                <a:latin typeface="Formular" panose="020B0604020202020204" charset="-52"/>
                <a:ea typeface="Stem"/>
                <a:cs typeface="Arial" panose="020B0604020202020204" pitchFamily="34" charset="0"/>
              </a:endParaRPr>
            </a:p>
            <a:p>
              <a:pPr algn="ctr" fontAlgn="b"/>
              <a:endParaRPr lang="ru-RU" sz="1600" b="1" dirty="0" smtClean="0">
                <a:solidFill>
                  <a:srgbClr val="00ABB4"/>
                </a:solidFill>
                <a:latin typeface="Formular" charset="-52"/>
              </a:endParaRPr>
            </a:p>
            <a:p>
              <a:pPr algn="ctr" fontAlgn="b"/>
              <a:r>
                <a:rPr lang="ru-RU" sz="1600" b="1" dirty="0" smtClean="0">
                  <a:solidFill>
                    <a:srgbClr val="00ABB4"/>
                  </a:solidFill>
                  <a:latin typeface="Formular" charset="-52"/>
                </a:rPr>
                <a:t>3 </a:t>
              </a:r>
              <a:r>
                <a:rPr lang="ru-RU" sz="1600" b="1" dirty="0" smtClean="0">
                  <a:solidFill>
                    <a:srgbClr val="00ABB4"/>
                  </a:solidFill>
                  <a:latin typeface="Formular" charset="-52"/>
                </a:rPr>
                <a:t>301 279,65</a:t>
              </a:r>
            </a:p>
            <a:p>
              <a:pPr algn="ctr" fontAlgn="b"/>
              <a:r>
                <a:rPr lang="en-US" sz="1600" dirty="0" smtClean="0">
                  <a:solidFill>
                    <a:srgbClr val="007AC8"/>
                  </a:solidFill>
                  <a:latin typeface="Formular" panose="020B0604020202020204" charset="-52"/>
                  <a:ea typeface="Stem"/>
                  <a:cs typeface="Stem"/>
                </a:rPr>
                <a:t>(</a:t>
              </a:r>
              <a:r>
                <a:rPr lang="ru-RU" sz="1600" dirty="0" smtClean="0">
                  <a:solidFill>
                    <a:srgbClr val="007AC8"/>
                  </a:solidFill>
                  <a:latin typeface="Formular" panose="020B0604020202020204" charset="-52"/>
                  <a:ea typeface="Stem"/>
                  <a:cs typeface="Stem"/>
                </a:rPr>
                <a:t>тыс. рублей</a:t>
              </a:r>
              <a:r>
                <a:rPr lang="en-US" sz="1600" dirty="0" smtClean="0">
                  <a:solidFill>
                    <a:srgbClr val="007AC8"/>
                  </a:solidFill>
                  <a:latin typeface="Formular" panose="020B0604020202020204" charset="-52"/>
                  <a:ea typeface="Stem"/>
                  <a:cs typeface="Stem"/>
                </a:rPr>
                <a:t>)</a:t>
              </a:r>
              <a:endParaRPr lang="ru-RU" sz="1600" dirty="0" smtClean="0"/>
            </a:p>
            <a:p>
              <a:pPr algn="ctr" fontAlgn="b"/>
              <a:endParaRPr lang="ru-RU" sz="1600" b="1" dirty="0" smtClean="0">
                <a:solidFill>
                  <a:srgbClr val="00ABB4"/>
                </a:solidFill>
                <a:latin typeface="Formular" charset="-52"/>
              </a:endParaRPr>
            </a:p>
            <a:p>
              <a:pPr algn="ctr">
                <a:lnSpc>
                  <a:spcPct val="80000"/>
                </a:lnSpc>
              </a:pPr>
              <a:endParaRPr lang="ru-RU" sz="1600" dirty="0">
                <a:solidFill>
                  <a:srgbClr val="0083C7"/>
                </a:solidFill>
                <a:latin typeface="Formular" panose="020B0604020202020204" charset="-52"/>
                <a:ea typeface="Stem"/>
                <a:cs typeface="Stem"/>
              </a:endParaRPr>
            </a:p>
            <a:p>
              <a:pPr algn="ctr">
                <a:lnSpc>
                  <a:spcPct val="80000"/>
                </a:lnSpc>
              </a:pPr>
              <a:endParaRPr lang="ru-RU" sz="1600" dirty="0">
                <a:solidFill>
                  <a:srgbClr val="0083C7"/>
                </a:solidFill>
                <a:latin typeface="Formular" panose="020B0604020202020204" charset="-52"/>
                <a:ea typeface="Stem"/>
                <a:cs typeface="Arial" panose="020B0604020202020204" pitchFamily="34" charset="0"/>
              </a:endParaRPr>
            </a:p>
          </p:txBody>
        </p:sp>
        <p:cxnSp>
          <p:nvCxnSpPr>
            <p:cNvPr id="44" name="Прямая соединительная линия 43"/>
            <p:cNvCxnSpPr>
              <a:cxnSpLocks/>
            </p:cNvCxnSpPr>
            <p:nvPr/>
          </p:nvCxnSpPr>
          <p:spPr>
            <a:xfrm flipH="1">
              <a:off x="5136599" y="1325218"/>
              <a:ext cx="4526452" cy="0"/>
            </a:xfrm>
            <a:prstGeom prst="line">
              <a:avLst/>
            </a:prstGeom>
            <a:ln w="12700">
              <a:solidFill>
                <a:srgbClr val="00ADB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Группа 46"/>
          <p:cNvGrpSpPr/>
          <p:nvPr/>
        </p:nvGrpSpPr>
        <p:grpSpPr>
          <a:xfrm>
            <a:off x="158400" y="1980000"/>
            <a:ext cx="4428000" cy="1162800"/>
            <a:chOff x="4962880" y="-2039174"/>
            <a:chExt cx="2558371" cy="2843031"/>
          </a:xfrm>
        </p:grpSpPr>
        <p:sp>
          <p:nvSpPr>
            <p:cNvPr id="48" name="Скругленный прямоугольник 47"/>
            <p:cNvSpPr/>
            <p:nvPr/>
          </p:nvSpPr>
          <p:spPr>
            <a:xfrm>
              <a:off x="4962880" y="-2039174"/>
              <a:ext cx="2558371" cy="2843031"/>
            </a:xfrm>
            <a:prstGeom prst="roundRect">
              <a:avLst/>
            </a:prstGeom>
            <a:noFill/>
            <a:ln w="12700">
              <a:solidFill>
                <a:srgbClr val="00ADB0"/>
              </a:solidFill>
            </a:ln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endParaRPr lang="ru-RU" sz="1000" b="1" dirty="0" smtClean="0">
                <a:solidFill>
                  <a:srgbClr val="0077C8"/>
                </a:solidFill>
                <a:latin typeface="Formular" panose="020B0604020202020204" charset="-52"/>
                <a:ea typeface="Stem"/>
                <a:cs typeface="Arial" panose="020B0604020202020204" pitchFamily="34" charset="0"/>
              </a:endParaRPr>
            </a:p>
            <a:p>
              <a:endParaRPr lang="ru-RU" sz="1600" b="1" dirty="0" smtClean="0">
                <a:solidFill>
                  <a:srgbClr val="0077C8"/>
                </a:solidFill>
                <a:latin typeface="Formular" charset="-52"/>
              </a:endParaRPr>
            </a:p>
            <a:p>
              <a:pPr algn="ctr"/>
              <a:r>
                <a:rPr lang="ru-RU" sz="1100" b="1" dirty="0" smtClean="0">
                  <a:solidFill>
                    <a:srgbClr val="0077C8"/>
                  </a:solidFill>
                  <a:latin typeface="Formular" charset="-52"/>
                </a:rPr>
                <a:t>СУБСИДИИ </a:t>
              </a:r>
              <a:r>
                <a:rPr lang="ru-RU" sz="1100" b="1" dirty="0" smtClean="0">
                  <a:solidFill>
                    <a:srgbClr val="0077C8"/>
                  </a:solidFill>
                  <a:latin typeface="Formular" charset="-52"/>
                </a:rPr>
                <a:t>И ИНЫЕ МЕЖБЮДЖЕТНЫЕ ТРАНСФЕРТЫ</a:t>
              </a:r>
            </a:p>
            <a:p>
              <a:pPr algn="ctr"/>
              <a:endParaRPr lang="ru-RU" sz="600" b="1" dirty="0" smtClean="0">
                <a:solidFill>
                  <a:srgbClr val="0078C8"/>
                </a:solidFill>
                <a:latin typeface="Formular" panose="020B0604020202020204" charset="-52"/>
                <a:ea typeface="Stem"/>
                <a:cs typeface="Arial" panose="020B0604020202020204" pitchFamily="34" charset="0"/>
              </a:endParaRPr>
            </a:p>
            <a:p>
              <a:pPr algn="ctr" fontAlgn="b"/>
              <a:endParaRPr lang="ru-RU" sz="800" b="1" dirty="0" smtClean="0">
                <a:solidFill>
                  <a:srgbClr val="00ABB4"/>
                </a:solidFill>
                <a:latin typeface="Formular" charset="-52"/>
              </a:endParaRPr>
            </a:p>
            <a:p>
              <a:pPr algn="ctr" fontAlgn="b"/>
              <a:r>
                <a:rPr lang="ru-RU" sz="1600" b="1" dirty="0" smtClean="0">
                  <a:solidFill>
                    <a:srgbClr val="00ABB4"/>
                  </a:solidFill>
                  <a:latin typeface="Formular" charset="-52"/>
                </a:rPr>
                <a:t>1 </a:t>
              </a:r>
              <a:r>
                <a:rPr lang="ru-RU" sz="1600" b="1" dirty="0" smtClean="0">
                  <a:solidFill>
                    <a:srgbClr val="00ABB4"/>
                  </a:solidFill>
                  <a:latin typeface="Formular" charset="-52"/>
                </a:rPr>
                <a:t>498 305,82</a:t>
              </a:r>
            </a:p>
            <a:p>
              <a:pPr algn="ctr" fontAlgn="b"/>
              <a:r>
                <a:rPr lang="en-US" sz="1400" dirty="0" smtClean="0">
                  <a:solidFill>
                    <a:srgbClr val="007AC8"/>
                  </a:solidFill>
                  <a:latin typeface="Formular" panose="020B0604020202020204" charset="-52"/>
                  <a:ea typeface="Stem"/>
                  <a:cs typeface="Stem"/>
                </a:rPr>
                <a:t>(</a:t>
              </a:r>
              <a:r>
                <a:rPr lang="ru-RU" sz="1400" dirty="0" smtClean="0">
                  <a:solidFill>
                    <a:srgbClr val="007AC8"/>
                  </a:solidFill>
                  <a:latin typeface="Formular" panose="020B0604020202020204" charset="-52"/>
                  <a:ea typeface="Stem"/>
                  <a:cs typeface="Stem"/>
                </a:rPr>
                <a:t>тыс. рублей)</a:t>
              </a:r>
              <a:endParaRPr lang="ru-RU" sz="1400" dirty="0" smtClean="0"/>
            </a:p>
            <a:p>
              <a:pPr algn="ctr" fontAlgn="b"/>
              <a:endParaRPr lang="ru-RU" sz="1400" b="1" dirty="0" smtClean="0">
                <a:solidFill>
                  <a:srgbClr val="00ABB4"/>
                </a:solidFill>
                <a:latin typeface="Formular" charset="-52"/>
              </a:endParaRPr>
            </a:p>
            <a:p>
              <a:pPr algn="r">
                <a:lnSpc>
                  <a:spcPct val="80000"/>
                </a:lnSpc>
              </a:pPr>
              <a:endParaRPr lang="ru-RU" sz="800" dirty="0">
                <a:solidFill>
                  <a:srgbClr val="0083C7"/>
                </a:solidFill>
                <a:latin typeface="Formular" panose="020B0604020202020204" charset="-52"/>
                <a:ea typeface="Stem"/>
                <a:cs typeface="Stem"/>
              </a:endParaRPr>
            </a:p>
            <a:p>
              <a:pPr algn="ctr">
                <a:lnSpc>
                  <a:spcPct val="80000"/>
                </a:lnSpc>
              </a:pPr>
              <a:endParaRPr lang="ru-RU" sz="800" dirty="0">
                <a:solidFill>
                  <a:srgbClr val="0083C7"/>
                </a:solidFill>
                <a:latin typeface="Formular" panose="020B0604020202020204" charset="-52"/>
                <a:ea typeface="Stem"/>
                <a:cs typeface="Arial" panose="020B0604020202020204" pitchFamily="34" charset="0"/>
              </a:endParaRPr>
            </a:p>
          </p:txBody>
        </p:sp>
        <p:cxnSp>
          <p:nvCxnSpPr>
            <p:cNvPr id="49" name="Прямая соединительная линия 48"/>
            <p:cNvCxnSpPr>
              <a:cxnSpLocks/>
            </p:cNvCxnSpPr>
            <p:nvPr/>
          </p:nvCxnSpPr>
          <p:spPr>
            <a:xfrm flipH="1">
              <a:off x="5106536" y="-724211"/>
              <a:ext cx="2252320" cy="0"/>
            </a:xfrm>
            <a:prstGeom prst="line">
              <a:avLst/>
            </a:prstGeom>
            <a:ln w="12700">
              <a:solidFill>
                <a:srgbClr val="00ADB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Прямоугольник 49"/>
          <p:cNvSpPr/>
          <p:nvPr/>
        </p:nvSpPr>
        <p:spPr>
          <a:xfrm>
            <a:off x="4651425" y="1886322"/>
            <a:ext cx="20112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000" b="1" dirty="0" smtClean="0">
                <a:solidFill>
                  <a:schemeClr val="bg1"/>
                </a:solidFill>
                <a:latin typeface="Formular" charset="-52"/>
              </a:rPr>
              <a:t>5 169 548,66</a:t>
            </a:r>
            <a:endParaRPr lang="ru-RU" sz="2000" b="1" dirty="0">
              <a:solidFill>
                <a:schemeClr val="bg1"/>
              </a:solidFill>
              <a:latin typeface="Formular" charset="-52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5171632" y="2429745"/>
            <a:ext cx="10134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en-US" dirty="0" smtClean="0">
                <a:solidFill>
                  <a:schemeClr val="bg1"/>
                </a:solidFill>
                <a:latin typeface="Formular" panose="020B0604020202020204" charset="-52"/>
                <a:ea typeface="Stem"/>
                <a:cs typeface="Stem"/>
              </a:rPr>
              <a:t>(</a:t>
            </a:r>
            <a:r>
              <a:rPr lang="ru-RU" dirty="0" smtClean="0">
                <a:solidFill>
                  <a:schemeClr val="bg1"/>
                </a:solidFill>
                <a:latin typeface="Formular" panose="020B0604020202020204" charset="-52"/>
                <a:ea typeface="Stem"/>
                <a:cs typeface="Stem"/>
              </a:rPr>
              <a:t>тыс. </a:t>
            </a:r>
            <a:r>
              <a:rPr lang="en-US" dirty="0" smtClean="0">
                <a:solidFill>
                  <a:schemeClr val="bg1"/>
                </a:solidFill>
                <a:latin typeface="Formular" panose="020B0604020202020204" charset="-52"/>
                <a:ea typeface="Stem"/>
                <a:cs typeface="Stem"/>
              </a:rPr>
              <a:t>₽)</a:t>
            </a:r>
            <a:endParaRPr lang="ru-RU" dirty="0" smtClean="0">
              <a:solidFill>
                <a:schemeClr val="bg1"/>
              </a:solidFill>
            </a:endParaRPr>
          </a:p>
        </p:txBody>
      </p:sp>
      <p:pic>
        <p:nvPicPr>
          <p:cNvPr id="18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3263971"/>
            <a:ext cx="4758744" cy="540000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0" y="3374114"/>
            <a:ext cx="4216766" cy="3038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Formular" charset="-52"/>
              </a:rPr>
              <a:t>НАПРАВЛЕНИЯ БЮДЖЕТНОЙ ПОЛИТИКИ</a:t>
            </a:r>
            <a:endParaRPr lang="ru-RU" sz="1400" b="1" dirty="0">
              <a:solidFill>
                <a:schemeClr val="bg1"/>
              </a:solidFill>
              <a:latin typeface="Formular" charset="-52"/>
            </a:endParaRPr>
          </a:p>
        </p:txBody>
      </p:sp>
      <p:sp>
        <p:nvSpPr>
          <p:cNvPr id="20" name="Скругленный прямоугольник 26"/>
          <p:cNvSpPr/>
          <p:nvPr/>
        </p:nvSpPr>
        <p:spPr>
          <a:xfrm>
            <a:off x="158401" y="3902299"/>
            <a:ext cx="2745786" cy="1110676"/>
          </a:xfrm>
          <a:prstGeom prst="roundRect">
            <a:avLst>
              <a:gd name="adj" fmla="val 12833"/>
            </a:avLst>
          </a:prstGeom>
          <a:gradFill>
            <a:gsLst>
              <a:gs pos="0">
                <a:srgbClr val="0078C8"/>
              </a:gs>
              <a:gs pos="74000">
                <a:srgbClr val="0078C8"/>
              </a:gs>
              <a:gs pos="100000">
                <a:srgbClr val="00B3A9"/>
              </a:gs>
              <a:gs pos="100000">
                <a:srgbClr val="00ADB0"/>
              </a:gs>
            </a:gsLst>
            <a:lin ang="5400000" scaled="1"/>
          </a:gradFill>
          <a:ln w="12700">
            <a:miter lim="400000"/>
          </a:ln>
        </p:spPr>
        <p:txBody>
          <a:bodyPr/>
          <a:lstStyle/>
          <a:p>
            <a:pPr fontAlgn="b"/>
            <a:r>
              <a:rPr lang="ru-RU" sz="800" b="1" dirty="0" smtClean="0">
                <a:solidFill>
                  <a:schemeClr val="bg1"/>
                </a:solidFill>
                <a:latin typeface="Formular" charset="-52"/>
              </a:rPr>
              <a:t>РЕАЛИЗАЦИЯ УКАЗОВ ПРЕЗИДЕНТА РОССИЙСКОЙ ФЕДЕРАЦИИ:</a:t>
            </a:r>
          </a:p>
          <a:p>
            <a:pPr algn="just" fontAlgn="b"/>
            <a:endParaRPr lang="ru-RU" sz="800" b="1" dirty="0" smtClean="0">
              <a:solidFill>
                <a:schemeClr val="bg1"/>
              </a:solidFill>
              <a:latin typeface="Formular" charset="-52"/>
            </a:endParaRPr>
          </a:p>
          <a:p>
            <a:pPr fontAlgn="b"/>
            <a:r>
              <a:rPr lang="ru-RU" sz="800" b="1" dirty="0" smtClean="0">
                <a:solidFill>
                  <a:schemeClr val="bg1"/>
                </a:solidFill>
                <a:latin typeface="Formular" charset="-52"/>
              </a:rPr>
              <a:t>НА ПОВЫШЕНИЕ ЗАРАБОТНОЙ ПЛАТЫ ОТДЕЛЬНЫМ КАТЕГОРИЯМ РАБОТНИКОВ БЮДЖЕТНОЙ СФЕРЫ ЗА СЧЕТ КРАЕВОГО БЮДЖЕТА НАПРАВЛЕНО </a:t>
            </a:r>
            <a:endParaRPr lang="ru-RU" sz="800" b="1" dirty="0" smtClean="0">
              <a:solidFill>
                <a:schemeClr val="bg1"/>
              </a:solidFill>
              <a:latin typeface="Formular" charset="-52"/>
            </a:endParaRPr>
          </a:p>
          <a:p>
            <a:pPr fontAlgn="b"/>
            <a:r>
              <a:rPr lang="ru-RU" sz="800" b="1" dirty="0" smtClean="0">
                <a:solidFill>
                  <a:schemeClr val="bg1"/>
                </a:solidFill>
                <a:latin typeface="Formular" charset="-52"/>
              </a:rPr>
              <a:t>ОКОЛО </a:t>
            </a:r>
            <a:r>
              <a:rPr lang="ru-RU" sz="8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Formular" charset="-52"/>
              </a:rPr>
              <a:t>167</a:t>
            </a:r>
            <a:r>
              <a:rPr lang="ru-RU" sz="800" b="1" dirty="0" smtClean="0">
                <a:solidFill>
                  <a:srgbClr val="C00000"/>
                </a:solidFill>
                <a:latin typeface="Formular" charset="-52"/>
              </a:rPr>
              <a:t> </a:t>
            </a:r>
            <a:r>
              <a:rPr lang="ru-RU" sz="800" b="1" dirty="0" smtClean="0">
                <a:solidFill>
                  <a:schemeClr val="bg1"/>
                </a:solidFill>
                <a:latin typeface="Formular" charset="-52"/>
              </a:rPr>
              <a:t>МЛН. РУБЛЕЙ;</a:t>
            </a:r>
          </a:p>
          <a:p>
            <a:pPr algn="just" fontAlgn="b"/>
            <a:endParaRPr lang="ru-RU" sz="800" b="1" dirty="0" smtClean="0">
              <a:solidFill>
                <a:schemeClr val="bg1"/>
              </a:solidFill>
              <a:latin typeface="Formular" charset="-52"/>
            </a:endParaRPr>
          </a:p>
          <a:p>
            <a:pPr algn="just" fontAlgn="b"/>
            <a:endParaRPr lang="ru-RU" sz="800" b="1" dirty="0" smtClean="0">
              <a:solidFill>
                <a:schemeClr val="bg1"/>
              </a:solidFill>
              <a:latin typeface="Formular" charset="-52"/>
            </a:endParaRPr>
          </a:p>
          <a:p>
            <a:pPr algn="just" fontAlgn="b"/>
            <a:endParaRPr lang="ru-RU" sz="800" b="1" dirty="0">
              <a:solidFill>
                <a:schemeClr val="bg1"/>
              </a:solidFill>
              <a:latin typeface="Formular" charset="-52"/>
            </a:endParaRPr>
          </a:p>
        </p:txBody>
      </p:sp>
      <p:sp>
        <p:nvSpPr>
          <p:cNvPr id="22" name="Скругленный прямоугольник 21">
            <a:extLst>
              <a:ext uri="{FF2B5EF4-FFF2-40B4-BE49-F238E27FC236}">
                <a16:creationId xmlns="" xmlns:a16="http://schemas.microsoft.com/office/drawing/2014/main" id="{6A6C6703-BB12-284E-97B9-E708EB871E00}"/>
              </a:ext>
            </a:extLst>
          </p:cNvPr>
          <p:cNvSpPr/>
          <p:nvPr/>
        </p:nvSpPr>
        <p:spPr>
          <a:xfrm>
            <a:off x="3024000" y="3902299"/>
            <a:ext cx="3528000" cy="180000"/>
          </a:xfrm>
          <a:prstGeom prst="roundRect">
            <a:avLst/>
          </a:prstGeom>
          <a:solidFill>
            <a:schemeClr val="bg1"/>
          </a:solidFill>
          <a:ln>
            <a:solidFill>
              <a:srgbClr val="1C8F8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 smtClean="0">
                <a:solidFill>
                  <a:srgbClr val="00ABB4"/>
                </a:solidFill>
                <a:latin typeface="Formular" charset="-52"/>
              </a:rPr>
              <a:t>1. РЕАЛИЗАЦИЯ НАЦИОНАЛЬНЫХ ПРОЕКТОВ</a:t>
            </a:r>
            <a:endParaRPr lang="ru-RU" sz="800" b="1" dirty="0">
              <a:solidFill>
                <a:srgbClr val="00ABB4"/>
              </a:solidFill>
              <a:latin typeface="Formular" charset="-52"/>
            </a:endParaRPr>
          </a:p>
        </p:txBody>
      </p:sp>
      <p:sp>
        <p:nvSpPr>
          <p:cNvPr id="23" name="Скругленный прямоугольник 22">
            <a:extLst>
              <a:ext uri="{FF2B5EF4-FFF2-40B4-BE49-F238E27FC236}">
                <a16:creationId xmlns="" xmlns:a16="http://schemas.microsoft.com/office/drawing/2014/main" id="{6A6C6703-BB12-284E-97B9-E708EB871E00}"/>
              </a:ext>
            </a:extLst>
          </p:cNvPr>
          <p:cNvSpPr/>
          <p:nvPr/>
        </p:nvSpPr>
        <p:spPr>
          <a:xfrm>
            <a:off x="3024000" y="4140000"/>
            <a:ext cx="3528000" cy="180000"/>
          </a:xfrm>
          <a:prstGeom prst="roundRect">
            <a:avLst/>
          </a:prstGeom>
          <a:solidFill>
            <a:schemeClr val="bg1"/>
          </a:solidFill>
          <a:ln>
            <a:solidFill>
              <a:srgbClr val="1C8F8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 smtClean="0">
                <a:solidFill>
                  <a:srgbClr val="00ABB4"/>
                </a:solidFill>
                <a:latin typeface="Formular" charset="-52"/>
              </a:rPr>
              <a:t>2. ПОВЫШЕНИЕ ЭФФЕКТИВНОСТИ БЮДЖЕТНЫХ РАСХОДОВ</a:t>
            </a:r>
            <a:endParaRPr lang="ru-RU" sz="800" b="1" dirty="0">
              <a:solidFill>
                <a:srgbClr val="00ABB4"/>
              </a:solidFill>
              <a:latin typeface="Formular" charset="-52"/>
            </a:endParaRPr>
          </a:p>
        </p:txBody>
      </p:sp>
      <p:sp>
        <p:nvSpPr>
          <p:cNvPr id="26" name="Скругленный прямоугольник 25">
            <a:extLst>
              <a:ext uri="{FF2B5EF4-FFF2-40B4-BE49-F238E27FC236}">
                <a16:creationId xmlns="" xmlns:a16="http://schemas.microsoft.com/office/drawing/2014/main" id="{6A6C6703-BB12-284E-97B9-E708EB871E00}"/>
              </a:ext>
            </a:extLst>
          </p:cNvPr>
          <p:cNvSpPr/>
          <p:nvPr/>
        </p:nvSpPr>
        <p:spPr>
          <a:xfrm>
            <a:off x="3024000" y="4392000"/>
            <a:ext cx="3528000" cy="180000"/>
          </a:xfrm>
          <a:prstGeom prst="roundRect">
            <a:avLst/>
          </a:prstGeom>
          <a:solidFill>
            <a:schemeClr val="bg1"/>
          </a:solidFill>
          <a:ln>
            <a:solidFill>
              <a:srgbClr val="1C8F8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 smtClean="0">
                <a:solidFill>
                  <a:srgbClr val="00ABB4"/>
                </a:solidFill>
                <a:latin typeface="Formular" charset="-52"/>
              </a:rPr>
              <a:t>3. УЧАСТИЕ ГРАЖДАН В БЮДЖЕТНОМ ПРОЦЕССЕ</a:t>
            </a:r>
            <a:endParaRPr lang="ru-RU" sz="800" b="1" dirty="0">
              <a:solidFill>
                <a:srgbClr val="00ABB4"/>
              </a:solidFill>
              <a:latin typeface="Formular" charset="-52"/>
            </a:endParaRPr>
          </a:p>
        </p:txBody>
      </p:sp>
      <p:sp>
        <p:nvSpPr>
          <p:cNvPr id="27" name="Скругленный прямоугольник 26">
            <a:extLst>
              <a:ext uri="{FF2B5EF4-FFF2-40B4-BE49-F238E27FC236}">
                <a16:creationId xmlns="" xmlns:a16="http://schemas.microsoft.com/office/drawing/2014/main" id="{6A6C6703-BB12-284E-97B9-E708EB871E00}"/>
              </a:ext>
            </a:extLst>
          </p:cNvPr>
          <p:cNvSpPr/>
          <p:nvPr/>
        </p:nvSpPr>
        <p:spPr>
          <a:xfrm>
            <a:off x="3024000" y="4644000"/>
            <a:ext cx="3528000" cy="180000"/>
          </a:xfrm>
          <a:prstGeom prst="roundRect">
            <a:avLst/>
          </a:prstGeom>
          <a:solidFill>
            <a:schemeClr val="bg1"/>
          </a:solidFill>
          <a:ln>
            <a:solidFill>
              <a:srgbClr val="1C8F8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 smtClean="0">
                <a:solidFill>
                  <a:srgbClr val="00ABB4"/>
                </a:solidFill>
                <a:latin typeface="Formular" charset="-52"/>
              </a:rPr>
              <a:t>4. ПОДДЕРЖКА МЕСТНЫХ ИНИЦИАТИВ</a:t>
            </a:r>
            <a:endParaRPr lang="ru-RU" sz="800" b="1" dirty="0">
              <a:solidFill>
                <a:srgbClr val="00ABB4"/>
              </a:solidFill>
              <a:latin typeface="Formular" charset="-52"/>
            </a:endParaRPr>
          </a:p>
        </p:txBody>
      </p:sp>
      <p:sp>
        <p:nvSpPr>
          <p:cNvPr id="28" name="Скругленный прямоугольник 27">
            <a:extLst>
              <a:ext uri="{FF2B5EF4-FFF2-40B4-BE49-F238E27FC236}">
                <a16:creationId xmlns="" xmlns:a16="http://schemas.microsoft.com/office/drawing/2014/main" id="{6A6C6703-BB12-284E-97B9-E708EB871E00}"/>
              </a:ext>
            </a:extLst>
          </p:cNvPr>
          <p:cNvSpPr/>
          <p:nvPr/>
        </p:nvSpPr>
        <p:spPr>
          <a:xfrm>
            <a:off x="3024000" y="4892050"/>
            <a:ext cx="3528000" cy="180000"/>
          </a:xfrm>
          <a:prstGeom prst="roundRect">
            <a:avLst/>
          </a:prstGeom>
          <a:solidFill>
            <a:schemeClr val="bg1"/>
          </a:solidFill>
          <a:ln>
            <a:solidFill>
              <a:srgbClr val="1C8F8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 smtClean="0">
                <a:solidFill>
                  <a:srgbClr val="00ABB4"/>
                </a:solidFill>
                <a:latin typeface="Formular" charset="-52"/>
              </a:rPr>
              <a:t>5. ПОВЫШЕНИЕ ОТКРЫТОСТИ БЮДЖЕТНЫХ ДАННЫХ</a:t>
            </a:r>
            <a:endParaRPr lang="ru-RU" sz="800" b="1" dirty="0">
              <a:solidFill>
                <a:srgbClr val="00ABB4"/>
              </a:solidFill>
              <a:latin typeface="Formular" charset="-5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80913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5314950" y="4876212"/>
            <a:ext cx="1543050" cy="273844"/>
          </a:xfrm>
        </p:spPr>
        <p:txBody>
          <a:bodyPr/>
          <a:lstStyle/>
          <a:p>
            <a:fld id="{7606C809-0667-AA4A-A334-972CC96C5D0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5873" y="1296769"/>
            <a:ext cx="33169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77C8"/>
                </a:solidFill>
                <a:latin typeface="Formular" charset="-52"/>
              </a:rPr>
              <a:t>748,34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0" y="1862418"/>
            <a:ext cx="544607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00ABB4"/>
                </a:solidFill>
                <a:latin typeface="Formular" charset="-52"/>
              </a:rPr>
              <a:t>ФЕДЕРАЛЬНЫЙ БЮДЖЕТ       </a:t>
            </a:r>
            <a:r>
              <a:rPr lang="ru-RU" sz="1400" b="1" dirty="0" smtClean="0">
                <a:solidFill>
                  <a:srgbClr val="0077C8"/>
                </a:solidFill>
                <a:latin typeface="Formular" charset="-52"/>
              </a:rPr>
              <a:t>384,79</a:t>
            </a:r>
          </a:p>
          <a:p>
            <a:endParaRPr lang="ru-RU" sz="1400" b="1" dirty="0" smtClean="0">
              <a:solidFill>
                <a:srgbClr val="27774F"/>
              </a:solidFill>
              <a:latin typeface="Formular" charset="-52"/>
            </a:endParaRPr>
          </a:p>
          <a:p>
            <a:r>
              <a:rPr lang="ru-RU" sz="1400" b="1" dirty="0" smtClean="0">
                <a:solidFill>
                  <a:srgbClr val="00ABB4"/>
                </a:solidFill>
                <a:latin typeface="Formular" charset="-52"/>
              </a:rPr>
              <a:t>КРАЕВОЙ БЮДЖЕТ                   </a:t>
            </a:r>
            <a:r>
              <a:rPr lang="ru-RU" sz="1400" b="1" dirty="0" smtClean="0">
                <a:solidFill>
                  <a:srgbClr val="0077C8"/>
                </a:solidFill>
                <a:latin typeface="Formular" charset="-52"/>
              </a:rPr>
              <a:t>352,10</a:t>
            </a:r>
          </a:p>
          <a:p>
            <a:endParaRPr lang="ru-RU" sz="1400" b="1" dirty="0" smtClean="0">
              <a:solidFill>
                <a:srgbClr val="27774F"/>
              </a:solidFill>
              <a:latin typeface="Formular" charset="-52"/>
            </a:endParaRPr>
          </a:p>
          <a:p>
            <a:r>
              <a:rPr lang="ru-RU" sz="1400" b="1" dirty="0" smtClean="0">
                <a:solidFill>
                  <a:srgbClr val="00ABB4"/>
                </a:solidFill>
                <a:latin typeface="Formular" charset="-52"/>
              </a:rPr>
              <a:t>БЮДЖЕТ ГОРОДА                     </a:t>
            </a:r>
            <a:r>
              <a:rPr lang="ru-RU" sz="1400" b="1" dirty="0" smtClean="0">
                <a:solidFill>
                  <a:srgbClr val="0077C8"/>
                </a:solidFill>
                <a:latin typeface="Formular" charset="-52"/>
              </a:rPr>
              <a:t>11,45</a:t>
            </a:r>
          </a:p>
          <a:p>
            <a:endParaRPr lang="ru-RU" sz="1400" b="1" dirty="0" smtClean="0">
              <a:solidFill>
                <a:srgbClr val="27774F"/>
              </a:solidFill>
              <a:latin typeface="Formular" charset="-52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35873" y="647700"/>
            <a:ext cx="3316927" cy="304800"/>
          </a:xfrm>
          <a:prstGeom prst="rect">
            <a:avLst/>
          </a:prstGeom>
          <a:solidFill>
            <a:srgbClr val="00AB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bg1"/>
                </a:solidFill>
                <a:latin typeface="Formular" charset="-52"/>
              </a:rPr>
              <a:t>ПРЕДУСМОТРЕНО В БЮДЖЕТЕ ГОРОДА МИНУСИНСКА НА 2025 ГОД</a:t>
            </a:r>
            <a:endParaRPr lang="ru-RU" sz="1000" b="1" dirty="0">
              <a:solidFill>
                <a:schemeClr val="bg1"/>
              </a:solidFill>
              <a:latin typeface="Formular" charset="-52"/>
            </a:endParaRPr>
          </a:p>
        </p:txBody>
      </p:sp>
      <p:cxnSp>
        <p:nvCxnSpPr>
          <p:cNvPr id="45" name="Прямая соединительная линия 44"/>
          <p:cNvCxnSpPr/>
          <p:nvPr/>
        </p:nvCxnSpPr>
        <p:spPr>
          <a:xfrm>
            <a:off x="3771900" y="590610"/>
            <a:ext cx="0" cy="4422524"/>
          </a:xfrm>
          <a:prstGeom prst="line">
            <a:avLst/>
          </a:prstGeom>
          <a:ln w="12700">
            <a:solidFill>
              <a:srgbClr val="0077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152400" y="1862418"/>
            <a:ext cx="3200400" cy="0"/>
          </a:xfrm>
          <a:prstGeom prst="line">
            <a:avLst/>
          </a:prstGeom>
          <a:ln w="12700">
            <a:solidFill>
              <a:srgbClr val="0077C8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>
            <a:off x="244288" y="3086100"/>
            <a:ext cx="3108512" cy="0"/>
          </a:xfrm>
          <a:prstGeom prst="line">
            <a:avLst/>
          </a:prstGeom>
          <a:ln w="12700">
            <a:solidFill>
              <a:srgbClr val="0077C8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80478" y="3398103"/>
            <a:ext cx="45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0077C8"/>
                </a:solidFill>
                <a:latin typeface="Formular" charset="-52"/>
              </a:rPr>
              <a:t>4</a:t>
            </a:r>
            <a:endParaRPr lang="ru-RU" sz="4800" b="1" dirty="0">
              <a:solidFill>
                <a:srgbClr val="0077C8"/>
              </a:solidFill>
              <a:latin typeface="Formular" charset="-5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37678" y="3615035"/>
            <a:ext cx="4191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0077C8"/>
                </a:solidFill>
                <a:latin typeface="Formular" charset="-52"/>
              </a:rPr>
              <a:t>НАЦИОНАЛЬНЫХ ПРОЕКТА</a:t>
            </a:r>
            <a:endParaRPr lang="ru-RU" sz="1400" b="1" dirty="0">
              <a:solidFill>
                <a:srgbClr val="0077C8"/>
              </a:solidFill>
              <a:latin typeface="Formular" charset="-52"/>
            </a:endParaRPr>
          </a:p>
        </p:txBody>
      </p:sp>
      <p:cxnSp>
        <p:nvCxnSpPr>
          <p:cNvPr id="67" name="Прямая соединительная линия 66"/>
          <p:cNvCxnSpPr/>
          <p:nvPr/>
        </p:nvCxnSpPr>
        <p:spPr>
          <a:xfrm>
            <a:off x="152400" y="2247900"/>
            <a:ext cx="3200400" cy="0"/>
          </a:xfrm>
          <a:prstGeom prst="line">
            <a:avLst/>
          </a:prstGeom>
          <a:ln w="12700">
            <a:solidFill>
              <a:srgbClr val="0077C8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>
            <a:off x="152400" y="2648010"/>
            <a:ext cx="3200400" cy="0"/>
          </a:xfrm>
          <a:prstGeom prst="line">
            <a:avLst/>
          </a:prstGeom>
          <a:ln w="12700">
            <a:solidFill>
              <a:srgbClr val="0077C8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9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1" y="-13702"/>
            <a:ext cx="5558764" cy="540000"/>
          </a:xfrm>
          <a:prstGeom prst="rect">
            <a:avLst/>
          </a:prstGeom>
        </p:spPr>
      </p:pic>
      <p:sp>
        <p:nvSpPr>
          <p:cNvPr id="70" name="Прямоугольник 69"/>
          <p:cNvSpPr/>
          <p:nvPr/>
        </p:nvSpPr>
        <p:spPr>
          <a:xfrm>
            <a:off x="1" y="76200"/>
            <a:ext cx="5558762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Formular" charset="-52"/>
              </a:rPr>
              <a:t>РЕАЛИЗАЦИЯ НАЦИОНАЛЬНЫХ ПРОЕКТОВ</a:t>
            </a:r>
            <a:endParaRPr lang="ru-RU" b="1" dirty="0">
              <a:solidFill>
                <a:schemeClr val="bg1"/>
              </a:solidFill>
              <a:latin typeface="Formular" charset="-52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2026153" y="952500"/>
            <a:ext cx="23129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7AC8"/>
                </a:solidFill>
                <a:latin typeface="Formular" panose="020B0604020202020204" charset="-52"/>
                <a:ea typeface="Stem"/>
                <a:cs typeface="Stem"/>
              </a:rPr>
              <a:t>(</a:t>
            </a:r>
            <a:r>
              <a:rPr lang="ru-RU" dirty="0" smtClean="0">
                <a:solidFill>
                  <a:srgbClr val="007AC8"/>
                </a:solidFill>
                <a:latin typeface="Formular" panose="020B0604020202020204" charset="-52"/>
                <a:ea typeface="Stem"/>
                <a:cs typeface="Stem"/>
              </a:rPr>
              <a:t>млн. рублей</a:t>
            </a:r>
            <a:r>
              <a:rPr lang="en-US" dirty="0" smtClean="0">
                <a:solidFill>
                  <a:srgbClr val="007AC8"/>
                </a:solidFill>
                <a:latin typeface="Formular" panose="020B0604020202020204" charset="-52"/>
                <a:ea typeface="Stem"/>
                <a:cs typeface="Stem"/>
              </a:rPr>
              <a:t>)</a:t>
            </a:r>
            <a:endParaRPr lang="ru-RU" dirty="0"/>
          </a:p>
        </p:txBody>
      </p:sp>
      <p:grpSp>
        <p:nvGrpSpPr>
          <p:cNvPr id="72" name="Группа 71"/>
          <p:cNvGrpSpPr/>
          <p:nvPr/>
        </p:nvGrpSpPr>
        <p:grpSpPr>
          <a:xfrm>
            <a:off x="1069042" y="3960850"/>
            <a:ext cx="1216959" cy="1080258"/>
            <a:chOff x="4055706" y="1859901"/>
            <a:chExt cx="720000" cy="720000"/>
          </a:xfrm>
        </p:grpSpPr>
        <p:sp>
          <p:nvSpPr>
            <p:cNvPr id="73" name="Овал 72"/>
            <p:cNvSpPr/>
            <p:nvPr/>
          </p:nvSpPr>
          <p:spPr>
            <a:xfrm>
              <a:off x="4055706" y="1859901"/>
              <a:ext cx="720000" cy="720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Овал 73"/>
            <p:cNvSpPr/>
            <p:nvPr/>
          </p:nvSpPr>
          <p:spPr>
            <a:xfrm>
              <a:off x="4073888" y="1877256"/>
              <a:ext cx="684000" cy="684000"/>
            </a:xfrm>
            <a:prstGeom prst="ellipse">
              <a:avLst/>
            </a:prstGeom>
            <a:noFill/>
            <a:ln>
              <a:solidFill>
                <a:srgbClr val="0098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5" name="Прямоугольник 74">
              <a:extLst>
                <a:ext uri="{FF2B5EF4-FFF2-40B4-BE49-F238E27FC236}">
                  <a16:creationId xmlns:a16="http://schemas.microsoft.com/office/drawing/2014/main" xmlns="" id="{EF70E037-4299-E04E-BC95-9B96B59BA7A4}"/>
                </a:ext>
              </a:extLst>
            </p:cNvPr>
            <p:cNvSpPr/>
            <p:nvPr/>
          </p:nvSpPr>
          <p:spPr>
            <a:xfrm>
              <a:off x="4055706" y="2063052"/>
              <a:ext cx="695744" cy="3077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rgbClr val="00ABB4"/>
                  </a:solidFill>
                  <a:latin typeface="Formular" panose="020B0604020202020204" charset="-52"/>
                  <a:ea typeface="Roboto" panose="02000000000000000000" pitchFamily="2" charset="0"/>
                  <a:cs typeface="Gill Sans SemiBold" panose="020B0502020104020203" pitchFamily="34" charset="-79"/>
                </a:rPr>
                <a:t>98,8%</a:t>
              </a:r>
            </a:p>
          </p:txBody>
        </p:sp>
      </p:grpSp>
      <p:sp>
        <p:nvSpPr>
          <p:cNvPr id="76" name="Прямоугольник 75"/>
          <p:cNvSpPr/>
          <p:nvPr/>
        </p:nvSpPr>
        <p:spPr>
          <a:xfrm>
            <a:off x="3829454" y="647700"/>
            <a:ext cx="16754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7AC8"/>
                </a:solidFill>
                <a:latin typeface="Formular" panose="020B0604020202020204" charset="-52"/>
                <a:ea typeface="Stem"/>
                <a:cs typeface="Stem"/>
              </a:rPr>
              <a:t>(</a:t>
            </a:r>
            <a:r>
              <a:rPr lang="ru-RU" dirty="0" smtClean="0">
                <a:solidFill>
                  <a:srgbClr val="007AC8"/>
                </a:solidFill>
                <a:latin typeface="Formular" panose="020B0604020202020204" charset="-52"/>
                <a:ea typeface="Stem"/>
                <a:cs typeface="Stem"/>
              </a:rPr>
              <a:t>тыс. рублей</a:t>
            </a:r>
            <a:r>
              <a:rPr lang="en-US" dirty="0" smtClean="0">
                <a:solidFill>
                  <a:srgbClr val="007AC8"/>
                </a:solidFill>
                <a:latin typeface="Formular" panose="020B0604020202020204" charset="-52"/>
                <a:ea typeface="Stem"/>
                <a:cs typeface="Stem"/>
              </a:rPr>
              <a:t>)</a:t>
            </a:r>
            <a:endParaRPr lang="ru-RU" dirty="0"/>
          </a:p>
        </p:txBody>
      </p:sp>
      <p:grpSp>
        <p:nvGrpSpPr>
          <p:cNvPr id="77" name="Группа 76"/>
          <p:cNvGrpSpPr/>
          <p:nvPr/>
        </p:nvGrpSpPr>
        <p:grpSpPr>
          <a:xfrm>
            <a:off x="6202642" y="1017032"/>
            <a:ext cx="655360" cy="620564"/>
            <a:chOff x="4055706" y="1859901"/>
            <a:chExt cx="773969" cy="720000"/>
          </a:xfrm>
        </p:grpSpPr>
        <p:sp>
          <p:nvSpPr>
            <p:cNvPr id="78" name="Овал 77"/>
            <p:cNvSpPr/>
            <p:nvPr/>
          </p:nvSpPr>
          <p:spPr>
            <a:xfrm>
              <a:off x="4055706" y="1859901"/>
              <a:ext cx="720000" cy="720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/>
            </a:p>
          </p:txBody>
        </p:sp>
        <p:sp>
          <p:nvSpPr>
            <p:cNvPr id="79" name="Овал 78"/>
            <p:cNvSpPr/>
            <p:nvPr/>
          </p:nvSpPr>
          <p:spPr>
            <a:xfrm>
              <a:off x="4073888" y="1877256"/>
              <a:ext cx="684000" cy="684000"/>
            </a:xfrm>
            <a:prstGeom prst="ellipse">
              <a:avLst/>
            </a:prstGeom>
            <a:noFill/>
            <a:ln>
              <a:solidFill>
                <a:srgbClr val="0098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 dirty="0"/>
            </a:p>
          </p:txBody>
        </p:sp>
        <p:sp>
          <p:nvSpPr>
            <p:cNvPr id="80" name="Прямоугольник 79">
              <a:extLst>
                <a:ext uri="{FF2B5EF4-FFF2-40B4-BE49-F238E27FC236}">
                  <a16:creationId xmlns:a16="http://schemas.microsoft.com/office/drawing/2014/main" xmlns="" id="{EF70E037-4299-E04E-BC95-9B96B59BA7A4}"/>
                </a:ext>
              </a:extLst>
            </p:cNvPr>
            <p:cNvSpPr/>
            <p:nvPr/>
          </p:nvSpPr>
          <p:spPr>
            <a:xfrm>
              <a:off x="4073893" y="2061776"/>
              <a:ext cx="755782" cy="3035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100" b="1" dirty="0" smtClean="0">
                  <a:solidFill>
                    <a:srgbClr val="00ABB4"/>
                  </a:solidFill>
                  <a:latin typeface="Formular" panose="020B0604020202020204" charset="-52"/>
                  <a:ea typeface="Roboto" panose="02000000000000000000" pitchFamily="2" charset="0"/>
                  <a:cs typeface="Gill Sans SemiBold" panose="020B0502020104020203" pitchFamily="34" charset="-79"/>
                </a:rPr>
                <a:t>98,2%</a:t>
              </a:r>
            </a:p>
          </p:txBody>
        </p:sp>
      </p:grpSp>
      <p:grpSp>
        <p:nvGrpSpPr>
          <p:cNvPr id="81" name="Группа 80"/>
          <p:cNvGrpSpPr/>
          <p:nvPr/>
        </p:nvGrpSpPr>
        <p:grpSpPr>
          <a:xfrm>
            <a:off x="6208096" y="3086100"/>
            <a:ext cx="609662" cy="620564"/>
            <a:chOff x="4055706" y="1859901"/>
            <a:chExt cx="720000" cy="720000"/>
          </a:xfrm>
        </p:grpSpPr>
        <p:sp>
          <p:nvSpPr>
            <p:cNvPr id="82" name="Овал 81"/>
            <p:cNvSpPr/>
            <p:nvPr/>
          </p:nvSpPr>
          <p:spPr>
            <a:xfrm>
              <a:off x="4055706" y="1859901"/>
              <a:ext cx="720000" cy="720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/>
            </a:p>
          </p:txBody>
        </p:sp>
        <p:sp>
          <p:nvSpPr>
            <p:cNvPr id="83" name="Овал 82"/>
            <p:cNvSpPr/>
            <p:nvPr/>
          </p:nvSpPr>
          <p:spPr>
            <a:xfrm>
              <a:off x="4073888" y="1877256"/>
              <a:ext cx="684000" cy="684000"/>
            </a:xfrm>
            <a:prstGeom prst="ellipse">
              <a:avLst/>
            </a:prstGeom>
            <a:noFill/>
            <a:ln>
              <a:solidFill>
                <a:srgbClr val="0098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 dirty="0"/>
            </a:p>
          </p:txBody>
        </p:sp>
        <p:sp>
          <p:nvSpPr>
            <p:cNvPr id="84" name="Прямоугольник 83">
              <a:extLst>
                <a:ext uri="{FF2B5EF4-FFF2-40B4-BE49-F238E27FC236}">
                  <a16:creationId xmlns:a16="http://schemas.microsoft.com/office/drawing/2014/main" xmlns="" id="{EF70E037-4299-E04E-BC95-9B96B59BA7A4}"/>
                </a:ext>
              </a:extLst>
            </p:cNvPr>
            <p:cNvSpPr/>
            <p:nvPr/>
          </p:nvSpPr>
          <p:spPr>
            <a:xfrm>
              <a:off x="4055706" y="1877256"/>
              <a:ext cx="695744" cy="6070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dirty="0" smtClean="0">
                  <a:solidFill>
                    <a:srgbClr val="00ABB4"/>
                  </a:solidFill>
                  <a:latin typeface="Formular" panose="020B0604020202020204" charset="-52"/>
                  <a:ea typeface="Roboto" panose="02000000000000000000" pitchFamily="2" charset="0"/>
                  <a:cs typeface="Gill Sans SemiBold" panose="020B0502020104020203" pitchFamily="34" charset="-79"/>
                </a:rPr>
                <a:t>100%</a:t>
              </a:r>
            </a:p>
          </p:txBody>
        </p:sp>
      </p:grpSp>
      <p:graphicFrame>
        <p:nvGraphicFramePr>
          <p:cNvPr id="85" name="Диаграмма 84"/>
          <p:cNvGraphicFramePr/>
          <p:nvPr/>
        </p:nvGraphicFramePr>
        <p:xfrm>
          <a:off x="3867607" y="952500"/>
          <a:ext cx="2518906" cy="10749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6" name="Диаграмма 85"/>
          <p:cNvGraphicFramePr/>
          <p:nvPr/>
        </p:nvGraphicFramePr>
        <p:xfrm>
          <a:off x="3771900" y="2027446"/>
          <a:ext cx="2580350" cy="114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87" name="Группа 86"/>
          <p:cNvGrpSpPr/>
          <p:nvPr/>
        </p:nvGrpSpPr>
        <p:grpSpPr>
          <a:xfrm>
            <a:off x="6202640" y="2042404"/>
            <a:ext cx="655360" cy="620564"/>
            <a:chOff x="4055706" y="1859901"/>
            <a:chExt cx="773969" cy="720000"/>
          </a:xfrm>
        </p:grpSpPr>
        <p:sp>
          <p:nvSpPr>
            <p:cNvPr id="88" name="Овал 87"/>
            <p:cNvSpPr/>
            <p:nvPr/>
          </p:nvSpPr>
          <p:spPr>
            <a:xfrm>
              <a:off x="4055706" y="1859901"/>
              <a:ext cx="720000" cy="720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/>
            </a:p>
          </p:txBody>
        </p:sp>
        <p:sp>
          <p:nvSpPr>
            <p:cNvPr id="89" name="Овал 88"/>
            <p:cNvSpPr/>
            <p:nvPr/>
          </p:nvSpPr>
          <p:spPr>
            <a:xfrm>
              <a:off x="4073888" y="1877256"/>
              <a:ext cx="684000" cy="684000"/>
            </a:xfrm>
            <a:prstGeom prst="ellipse">
              <a:avLst/>
            </a:prstGeom>
            <a:noFill/>
            <a:ln>
              <a:solidFill>
                <a:srgbClr val="0098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 dirty="0"/>
            </a:p>
          </p:txBody>
        </p:sp>
        <p:sp>
          <p:nvSpPr>
            <p:cNvPr id="90" name="Прямоугольник 89">
              <a:extLst>
                <a:ext uri="{FF2B5EF4-FFF2-40B4-BE49-F238E27FC236}">
                  <a16:creationId xmlns:a16="http://schemas.microsoft.com/office/drawing/2014/main" xmlns="" id="{EF70E037-4299-E04E-BC95-9B96B59BA7A4}"/>
                </a:ext>
              </a:extLst>
            </p:cNvPr>
            <p:cNvSpPr/>
            <p:nvPr/>
          </p:nvSpPr>
          <p:spPr>
            <a:xfrm>
              <a:off x="4073893" y="2061776"/>
              <a:ext cx="755782" cy="3035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100" b="1" dirty="0" smtClean="0">
                  <a:solidFill>
                    <a:srgbClr val="00ABB4"/>
                  </a:solidFill>
                  <a:latin typeface="Formular" panose="020B0604020202020204" charset="-52"/>
                  <a:ea typeface="Roboto" panose="02000000000000000000" pitchFamily="2" charset="0"/>
                  <a:cs typeface="Gill Sans SemiBold" panose="020B0502020104020203" pitchFamily="34" charset="-79"/>
                </a:rPr>
                <a:t>97,7%</a:t>
              </a:r>
            </a:p>
          </p:txBody>
        </p:sp>
      </p:grpSp>
      <p:graphicFrame>
        <p:nvGraphicFramePr>
          <p:cNvPr id="91" name="Диаграмма 90"/>
          <p:cNvGraphicFramePr/>
          <p:nvPr/>
        </p:nvGraphicFramePr>
        <p:xfrm>
          <a:off x="3771900" y="3086100"/>
          <a:ext cx="2717187" cy="1063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2" name="Диаграмма 91"/>
          <p:cNvGraphicFramePr/>
          <p:nvPr/>
        </p:nvGraphicFramePr>
        <p:xfrm>
          <a:off x="3771900" y="4121708"/>
          <a:ext cx="2580350" cy="994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93" name="Группа 92"/>
          <p:cNvGrpSpPr/>
          <p:nvPr/>
        </p:nvGrpSpPr>
        <p:grpSpPr>
          <a:xfrm>
            <a:off x="6202640" y="4090680"/>
            <a:ext cx="655360" cy="620564"/>
            <a:chOff x="4055706" y="1859901"/>
            <a:chExt cx="773969" cy="720000"/>
          </a:xfrm>
        </p:grpSpPr>
        <p:sp>
          <p:nvSpPr>
            <p:cNvPr id="94" name="Овал 93"/>
            <p:cNvSpPr/>
            <p:nvPr/>
          </p:nvSpPr>
          <p:spPr>
            <a:xfrm>
              <a:off x="4055706" y="1859901"/>
              <a:ext cx="720000" cy="720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/>
            </a:p>
          </p:txBody>
        </p:sp>
        <p:sp>
          <p:nvSpPr>
            <p:cNvPr id="95" name="Овал 94"/>
            <p:cNvSpPr/>
            <p:nvPr/>
          </p:nvSpPr>
          <p:spPr>
            <a:xfrm>
              <a:off x="4073888" y="1877256"/>
              <a:ext cx="684000" cy="684000"/>
            </a:xfrm>
            <a:prstGeom prst="ellipse">
              <a:avLst/>
            </a:prstGeom>
            <a:noFill/>
            <a:ln>
              <a:solidFill>
                <a:srgbClr val="0098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 dirty="0"/>
            </a:p>
          </p:txBody>
        </p:sp>
        <p:sp>
          <p:nvSpPr>
            <p:cNvPr id="96" name="Прямоугольник 95">
              <a:extLst>
                <a:ext uri="{FF2B5EF4-FFF2-40B4-BE49-F238E27FC236}">
                  <a16:creationId xmlns:a16="http://schemas.microsoft.com/office/drawing/2014/main" xmlns="" id="{EF70E037-4299-E04E-BC95-9B96B59BA7A4}"/>
                </a:ext>
              </a:extLst>
            </p:cNvPr>
            <p:cNvSpPr/>
            <p:nvPr/>
          </p:nvSpPr>
          <p:spPr>
            <a:xfrm>
              <a:off x="4073893" y="2061776"/>
              <a:ext cx="755782" cy="3035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100" b="1" dirty="0" smtClean="0">
                  <a:solidFill>
                    <a:srgbClr val="00ABB4"/>
                  </a:solidFill>
                  <a:latin typeface="Formular" panose="020B0604020202020204" charset="-52"/>
                  <a:ea typeface="Roboto" panose="02000000000000000000" pitchFamily="2" charset="0"/>
                  <a:cs typeface="Gill Sans SemiBold" panose="020B0502020104020203" pitchFamily="34" charset="-79"/>
                </a:rPr>
                <a:t>97,9%</a:t>
              </a:r>
            </a:p>
          </p:txBody>
        </p:sp>
      </p:grpSp>
      <p:sp>
        <p:nvSpPr>
          <p:cNvPr id="97" name="Прямоугольник 96"/>
          <p:cNvSpPr/>
          <p:nvPr/>
        </p:nvSpPr>
        <p:spPr>
          <a:xfrm>
            <a:off x="5808018" y="583168"/>
            <a:ext cx="112881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b="1" dirty="0" smtClean="0">
                <a:solidFill>
                  <a:srgbClr val="0077C8"/>
                </a:solidFill>
                <a:latin typeface="Formular" panose="020B0604020202020204" charset="-52"/>
                <a:ea typeface="Stem"/>
                <a:cs typeface="Stem"/>
              </a:rPr>
              <a:t>Процент </a:t>
            </a:r>
          </a:p>
          <a:p>
            <a:pPr algn="ctr"/>
            <a:r>
              <a:rPr lang="ru-RU" sz="1100" b="1" dirty="0" smtClean="0">
                <a:solidFill>
                  <a:srgbClr val="0077C8"/>
                </a:solidFill>
                <a:latin typeface="Formular" panose="020B0604020202020204" charset="-52"/>
                <a:ea typeface="Stem"/>
                <a:cs typeface="Stem"/>
              </a:rPr>
              <a:t>исполнения</a:t>
            </a:r>
            <a:endParaRPr lang="ru-RU" sz="1100" b="1" dirty="0">
              <a:solidFill>
                <a:srgbClr val="0077C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1" y="-13702"/>
            <a:ext cx="5921830" cy="540000"/>
          </a:xfrm>
          <a:prstGeom prst="rect">
            <a:avLst/>
          </a:prstGeom>
        </p:spPr>
      </p:pic>
      <p:sp>
        <p:nvSpPr>
          <p:cNvPr id="23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843463" y="4767264"/>
            <a:ext cx="1543050" cy="273844"/>
          </a:xfrm>
        </p:spPr>
        <p:txBody>
          <a:bodyPr/>
          <a:lstStyle/>
          <a:p>
            <a:fld id="{7606C809-0667-AA4A-A334-972CC96C5D0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0" y="0"/>
            <a:ext cx="592183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Formular" charset="-52"/>
              </a:rPr>
              <a:t>ПОВЫШЕНИЕ ЭФФЕКТИВНОСТИ БЮДЖЕТНЫХ РАСХДОВ</a:t>
            </a:r>
            <a:endParaRPr lang="ru-RU" sz="1400" b="1" dirty="0">
              <a:solidFill>
                <a:schemeClr val="bg1"/>
              </a:solidFill>
              <a:latin typeface="Formular" charset="-52"/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1748118" y="1893795"/>
            <a:ext cx="990600" cy="914400"/>
          </a:xfrm>
          <a:prstGeom prst="ellipse">
            <a:avLst/>
          </a:prstGeom>
          <a:solidFill>
            <a:schemeClr val="bg1"/>
          </a:solidFill>
          <a:ln>
            <a:solidFill>
              <a:srgbClr val="0077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Ø"/>
            </a:pPr>
            <a:endParaRPr lang="ru-RU" sz="800" dirty="0">
              <a:solidFill>
                <a:schemeClr val="bg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620696" y="2022739"/>
            <a:ext cx="1162845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ABB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95,7%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-20171" y="1789657"/>
            <a:ext cx="19363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77C8"/>
                </a:solidFill>
                <a:latin typeface="Formular" charset="-52"/>
              </a:rPr>
              <a:t>14 </a:t>
            </a:r>
          </a:p>
          <a:p>
            <a:pPr algn="ctr"/>
            <a:r>
              <a:rPr lang="ru-RU" sz="1200" b="1" dirty="0" smtClean="0">
                <a:solidFill>
                  <a:srgbClr val="0077C8"/>
                </a:solidFill>
                <a:latin typeface="Formular" charset="-52"/>
              </a:rPr>
              <a:t>МУНИЦИПАЛЬНЫХ ПРОГРАМ</a:t>
            </a:r>
            <a:r>
              <a:rPr lang="ru-RU" sz="1400" b="1" dirty="0" smtClean="0">
                <a:solidFill>
                  <a:srgbClr val="0077C8"/>
                </a:solidFill>
                <a:latin typeface="Formular" charset="-52"/>
              </a:rPr>
              <a:t>М</a:t>
            </a:r>
            <a:endParaRPr lang="ru-RU" sz="1400" b="1" dirty="0">
              <a:solidFill>
                <a:srgbClr val="0077C8"/>
              </a:solidFill>
              <a:latin typeface="Formular" charset="-5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783541" y="2084294"/>
            <a:ext cx="1311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Formular" charset="-52"/>
              </a:rPr>
              <a:t>ОТ РАСХОДОВ БЮДЖЕТА</a:t>
            </a:r>
            <a:endParaRPr lang="ru-RU" sz="1200" dirty="0">
              <a:latin typeface="Formular" charset="-52"/>
            </a:endParaRP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6723" y="1407459"/>
            <a:ext cx="6858000" cy="0"/>
          </a:xfrm>
          <a:prstGeom prst="line">
            <a:avLst/>
          </a:prstGeom>
          <a:ln w="12700">
            <a:solidFill>
              <a:srgbClr val="0077C8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13447" y="674216"/>
            <a:ext cx="685800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1100" b="1" i="1" dirty="0" smtClean="0">
                <a:solidFill>
                  <a:srgbClr val="0077C8"/>
                </a:solidFill>
                <a:latin typeface="Formular" charset="-52"/>
              </a:rPr>
              <a:t>  </a:t>
            </a:r>
            <a:r>
              <a:rPr lang="ru-RU" sz="1100" i="1" dirty="0" smtClean="0">
                <a:latin typeface="Formular" charset="-52"/>
              </a:rPr>
              <a:t>исполнение бюджета в программном формате </a:t>
            </a:r>
          </a:p>
          <a:p>
            <a:pPr>
              <a:buFont typeface="Wingdings" pitchFamily="2" charset="2"/>
              <a:buChar char="ü"/>
            </a:pPr>
            <a:r>
              <a:rPr lang="ru-RU" sz="1100" b="1" i="1" dirty="0" smtClean="0">
                <a:solidFill>
                  <a:srgbClr val="0077C8"/>
                </a:solidFill>
                <a:latin typeface="Formular" charset="-52"/>
              </a:rPr>
              <a:t> </a:t>
            </a:r>
            <a:r>
              <a:rPr lang="ru-RU" sz="1100" i="1" dirty="0" smtClean="0">
                <a:latin typeface="Formular" charset="-52"/>
              </a:rPr>
              <a:t>внутреннее перераспределение бюджетных расходов</a:t>
            </a:r>
          </a:p>
          <a:p>
            <a:pPr>
              <a:buFont typeface="Wingdings" pitchFamily="2" charset="2"/>
              <a:buChar char="ü"/>
            </a:pPr>
            <a:r>
              <a:rPr lang="ru-RU" sz="1100" b="1" i="1" dirty="0" smtClean="0">
                <a:solidFill>
                  <a:srgbClr val="0077C8"/>
                </a:solidFill>
                <a:latin typeface="Formular" charset="-52"/>
              </a:rPr>
              <a:t>  </a:t>
            </a:r>
            <a:r>
              <a:rPr lang="ru-RU" sz="1100" i="1" dirty="0" smtClean="0">
                <a:latin typeface="Formular" charset="-52"/>
              </a:rPr>
              <a:t>реализация плана мероприятий по росту доходов и оптимизации расходов</a:t>
            </a:r>
            <a:endParaRPr lang="ru-RU" sz="1100" dirty="0">
              <a:latin typeface="Formular" charset="-52"/>
            </a:endParaRPr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>
            <a:off x="33618" y="3213847"/>
            <a:ext cx="6784041" cy="0"/>
          </a:xfrm>
          <a:prstGeom prst="line">
            <a:avLst/>
          </a:prstGeom>
          <a:ln w="12700">
            <a:solidFill>
              <a:srgbClr val="0077C8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рямоугольник 31"/>
          <p:cNvSpPr/>
          <p:nvPr/>
        </p:nvSpPr>
        <p:spPr>
          <a:xfrm>
            <a:off x="26895" y="3435724"/>
            <a:ext cx="6703359" cy="228600"/>
          </a:xfrm>
          <a:prstGeom prst="rect">
            <a:avLst/>
          </a:prstGeom>
          <a:solidFill>
            <a:srgbClr val="00AB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Formular" charset="-52"/>
              </a:rPr>
              <a:t>ПЛАН МЕРОПРИЯТИЙ ПО РОСТУ ДОХОДОВ, ОПТИМИЗАЦИИ РАСХОДОВ</a:t>
            </a:r>
            <a:endParaRPr lang="ru-RU" sz="1200" b="1" dirty="0">
              <a:solidFill>
                <a:schemeClr val="bg1"/>
              </a:solidFill>
              <a:latin typeface="Formular" charset="-5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01707" y="3857065"/>
            <a:ext cx="64949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400" b="1" dirty="0" smtClean="0">
                <a:solidFill>
                  <a:srgbClr val="006600"/>
                </a:solidFill>
                <a:latin typeface="Formular" charset="-52"/>
              </a:rPr>
              <a:t>  </a:t>
            </a:r>
            <a:r>
              <a:rPr lang="ru-RU" sz="1400" dirty="0" smtClean="0">
                <a:latin typeface="Formular" charset="-52"/>
              </a:rPr>
              <a:t>выявление бесхозных объектов</a:t>
            </a:r>
          </a:p>
          <a:p>
            <a:pPr>
              <a:buFont typeface="Wingdings" pitchFamily="2" charset="2"/>
              <a:buChar char="Ø"/>
            </a:pPr>
            <a:r>
              <a:rPr lang="ru-RU" sz="1400" b="1" dirty="0" smtClean="0">
                <a:solidFill>
                  <a:srgbClr val="006600"/>
                </a:solidFill>
                <a:latin typeface="Formular" charset="-52"/>
              </a:rPr>
              <a:t>  </a:t>
            </a:r>
            <a:r>
              <a:rPr lang="ru-RU" sz="1400" dirty="0" smtClean="0">
                <a:latin typeface="Formular" charset="-52"/>
              </a:rPr>
              <a:t>претензионно-исковая работа</a:t>
            </a:r>
          </a:p>
          <a:p>
            <a:pPr>
              <a:buFont typeface="Wingdings" pitchFamily="2" charset="2"/>
              <a:buChar char="Ø"/>
            </a:pPr>
            <a:r>
              <a:rPr lang="ru-RU" sz="1400" b="1" dirty="0" smtClean="0">
                <a:solidFill>
                  <a:srgbClr val="006600"/>
                </a:solidFill>
                <a:latin typeface="Formular" charset="-52"/>
              </a:rPr>
              <a:t>  </a:t>
            </a:r>
            <a:r>
              <a:rPr lang="ru-RU" sz="1400" dirty="0" smtClean="0">
                <a:latin typeface="Formular" charset="-52"/>
              </a:rPr>
              <a:t>аукционы по продаже права аренды на земельные участки</a:t>
            </a:r>
          </a:p>
          <a:p>
            <a:pPr>
              <a:buFont typeface="Wingdings" pitchFamily="2" charset="2"/>
              <a:buChar char="Ø"/>
            </a:pPr>
            <a:r>
              <a:rPr lang="ru-RU" sz="1400" b="1" dirty="0" smtClean="0">
                <a:solidFill>
                  <a:srgbClr val="006600"/>
                </a:solidFill>
                <a:latin typeface="Formular" charset="-52"/>
              </a:rPr>
              <a:t>  </a:t>
            </a:r>
            <a:r>
              <a:rPr lang="ru-RU" sz="1400" dirty="0" smtClean="0">
                <a:latin typeface="Formular" charset="-52"/>
              </a:rPr>
              <a:t>совместные закупки</a:t>
            </a:r>
            <a:endParaRPr lang="ru-RU" sz="1400" dirty="0">
              <a:latin typeface="Formular" charset="-52"/>
            </a:endParaRPr>
          </a:p>
        </p:txBody>
      </p:sp>
      <p:graphicFrame>
        <p:nvGraphicFramePr>
          <p:cNvPr id="34" name="Диаграмма 33"/>
          <p:cNvGraphicFramePr/>
          <p:nvPr>
            <p:extLst>
              <p:ext uri="{D42A27DB-BD31-4B8C-83A1-F6EECF244321}">
                <p14:modId xmlns:p14="http://schemas.microsoft.com/office/powerpoint/2010/main" xmlns="" val="1547883429"/>
              </p:ext>
            </p:extLst>
          </p:nvPr>
        </p:nvGraphicFramePr>
        <p:xfrm>
          <a:off x="3502959" y="1438835"/>
          <a:ext cx="3798794" cy="16943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5" name="Прямоугольник 34"/>
          <p:cNvSpPr/>
          <p:nvPr/>
        </p:nvSpPr>
        <p:spPr>
          <a:xfrm>
            <a:off x="5486400" y="1407459"/>
            <a:ext cx="17085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007AC8"/>
                </a:solidFill>
                <a:latin typeface="Formular" panose="020B0604020202020204" charset="-52"/>
                <a:ea typeface="Stem"/>
                <a:cs typeface="Stem"/>
              </a:rPr>
              <a:t>(</a:t>
            </a:r>
            <a:r>
              <a:rPr lang="ru-RU" sz="1400" dirty="0" smtClean="0">
                <a:solidFill>
                  <a:srgbClr val="007AC8"/>
                </a:solidFill>
                <a:latin typeface="Formular" panose="020B0604020202020204" charset="-52"/>
                <a:ea typeface="Stem"/>
                <a:cs typeface="Stem"/>
              </a:rPr>
              <a:t>тыс. рублей</a:t>
            </a:r>
            <a:r>
              <a:rPr lang="en-US" sz="1400" dirty="0" smtClean="0">
                <a:solidFill>
                  <a:srgbClr val="007AC8"/>
                </a:solidFill>
                <a:latin typeface="Formular" panose="020B0604020202020204" charset="-52"/>
                <a:ea typeface="Stem"/>
                <a:cs typeface="Stem"/>
              </a:rPr>
              <a:t>)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6C809-0667-AA4A-A334-972CC96C5D0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77122"/>
            <a:ext cx="4072040" cy="3038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Formular" charset="-52"/>
              </a:rPr>
              <a:t>СТРУКТУРА РАСХОДОВ БЮДЖЕТА</a:t>
            </a:r>
            <a:endParaRPr lang="ru-RU" sz="1400" b="1" dirty="0">
              <a:solidFill>
                <a:schemeClr val="bg1"/>
              </a:solidFill>
              <a:latin typeface="Formular" charset="-52"/>
            </a:endParaRPr>
          </a:p>
        </p:txBody>
      </p:sp>
      <p:sp>
        <p:nvSpPr>
          <p:cNvPr id="9" name="Номер слайда 3"/>
          <p:cNvSpPr txBox="1">
            <a:spLocks/>
          </p:cNvSpPr>
          <p:nvPr/>
        </p:nvSpPr>
        <p:spPr>
          <a:xfrm>
            <a:off x="4843463" y="4767264"/>
            <a:ext cx="1543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2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06C809-0667-AA4A-A334-972CC96C5D03}" type="slidenum">
              <a:rPr kumimoji="0" lang="ru-R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2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1" y="-13702"/>
            <a:ext cx="4072041" cy="540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0" y="77122"/>
            <a:ext cx="4072040" cy="3038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Formular" charset="-52"/>
              </a:rPr>
              <a:t>СТРУКТУРА РАСХОДОВ БЮДЖЕТА</a:t>
            </a:r>
            <a:endParaRPr lang="ru-RU" sz="1400" b="1" dirty="0">
              <a:solidFill>
                <a:schemeClr val="bg1"/>
              </a:solidFill>
              <a:latin typeface="Formular" charset="-52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4274829" y="526298"/>
            <a:ext cx="2475325" cy="1565820"/>
            <a:chOff x="4378577" y="1070768"/>
            <a:chExt cx="2475358" cy="1565810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4378577" y="1785581"/>
              <a:ext cx="2427597" cy="4616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2400" b="1" dirty="0" smtClean="0">
                  <a:solidFill>
                    <a:srgbClr val="41736D"/>
                  </a:solidFill>
                  <a:latin typeface="Formular" panose="02000000000000000000" pitchFamily="2" charset="0"/>
                  <a:ea typeface="Roboto" panose="02000000000000000000" pitchFamily="2" charset="0"/>
                </a:rPr>
                <a:t>3 302 117,42</a:t>
              </a:r>
              <a:endParaRPr lang="ru-RU" sz="2400" b="1" dirty="0">
                <a:solidFill>
                  <a:srgbClr val="41736D"/>
                </a:solidFill>
                <a:latin typeface="Formular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4378577" y="2272603"/>
              <a:ext cx="2475358" cy="307777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1400" dirty="0" smtClean="0">
                  <a:solidFill>
                    <a:srgbClr val="075D53"/>
                  </a:solidFill>
                  <a:latin typeface="Formular" panose="02000000000000000000" pitchFamily="2" charset="0"/>
                  <a:ea typeface="Roboto" panose="02000000000000000000" pitchFamily="2" charset="0"/>
                </a:rPr>
                <a:t>тыс. рублей</a:t>
              </a:r>
              <a:endParaRPr lang="ru-RU" sz="1400" dirty="0">
                <a:solidFill>
                  <a:srgbClr val="075D53"/>
                </a:solidFill>
                <a:latin typeface="Formular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6" name="Скругленный прямоугольник 15">
              <a:extLst>
                <a:ext uri="{FF2B5EF4-FFF2-40B4-BE49-F238E27FC236}">
                  <a16:creationId xmlns:lc="http://schemas.openxmlformats.org/drawingml/2006/lockedCanvas" xmlns="" xmlns:a16="http://schemas.microsoft.com/office/drawing/2014/main" xmlns:cdr="http://schemas.openxmlformats.org/drawingml/2006/chartDrawing" xmlns:c="http://schemas.openxmlformats.org/drawingml/2006/chart" id="{F2CACF6C-B59E-E940-B26E-FAB27FE6D4BB}"/>
                </a:ext>
              </a:extLst>
            </p:cNvPr>
            <p:cNvSpPr/>
            <p:nvPr/>
          </p:nvSpPr>
          <p:spPr>
            <a:xfrm>
              <a:off x="4383470" y="1070768"/>
              <a:ext cx="2465571" cy="1565810"/>
            </a:xfrm>
            <a:prstGeom prst="roundRect">
              <a:avLst>
                <a:gd name="adj" fmla="val 11095"/>
              </a:avLst>
            </a:prstGeom>
            <a:noFill/>
            <a:ln w="76200" cap="flat" cmpd="sng" algn="ctr">
              <a:solidFill>
                <a:srgbClr val="00B3AA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 sz="3200" dirty="0">
                <a:solidFill>
                  <a:srgbClr val="01B09B"/>
                </a:solidFill>
                <a:latin typeface="Formular Medium" panose="02000000000000000000" pitchFamily="2" charset="0"/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4378577" y="1222656"/>
              <a:ext cx="2475358" cy="523220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1400" dirty="0" smtClean="0">
                  <a:solidFill>
                    <a:srgbClr val="075D53"/>
                  </a:solidFill>
                  <a:latin typeface="Formular" panose="02000000000000000000" pitchFamily="2" charset="0"/>
                  <a:ea typeface="Roboto" panose="02000000000000000000" pitchFamily="2" charset="0"/>
                </a:rPr>
                <a:t>63,3% ОТРАСЛИ СОЦИАЛЬНОЙ СФЕРЫ</a:t>
              </a:r>
              <a:endParaRPr lang="ru-RU" sz="1400" dirty="0">
                <a:solidFill>
                  <a:srgbClr val="075D53"/>
                </a:solidFill>
                <a:latin typeface="Formular" panose="02000000000000000000" pitchFamily="2" charset="0"/>
                <a:ea typeface="Roboto" panose="02000000000000000000" pitchFamily="2" charset="0"/>
              </a:endParaRPr>
            </a:p>
          </p:txBody>
        </p:sp>
      </p:grpSp>
      <p:graphicFrame>
        <p:nvGraphicFramePr>
          <p:cNvPr id="18" name="Диаграмма 17"/>
          <p:cNvGraphicFramePr/>
          <p:nvPr/>
        </p:nvGraphicFramePr>
        <p:xfrm>
          <a:off x="-123825" y="-32892"/>
          <a:ext cx="6981825" cy="5176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-3247"/>
            <a:ext cx="4615200" cy="540000"/>
          </a:xfrm>
          <a:prstGeom prst="rect">
            <a:avLst/>
          </a:prstGeom>
        </p:spPr>
      </p:pic>
      <p:sp>
        <p:nvSpPr>
          <p:cNvPr id="21" name="Скругленный прямоугольник 20"/>
          <p:cNvSpPr/>
          <p:nvPr/>
        </p:nvSpPr>
        <p:spPr>
          <a:xfrm>
            <a:off x="3498102" y="628813"/>
            <a:ext cx="3281780" cy="996608"/>
          </a:xfrm>
          <a:prstGeom prst="roundRect">
            <a:avLst/>
          </a:prstGeom>
          <a:solidFill>
            <a:srgbClr val="0077C8">
              <a:alpha val="57000"/>
            </a:srgbClr>
          </a:solidFill>
          <a:ln>
            <a:solidFill>
              <a:srgbClr val="0083C7">
                <a:alpha val="5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Номер слайда 3">
            <a:extLst>
              <a:ext uri="{FF2B5EF4-FFF2-40B4-BE49-F238E27FC236}">
                <a16:creationId xmlns:a16="http://schemas.microsoft.com/office/drawing/2014/main" xmlns="" id="{26689F17-544E-6F41-AFCD-CA403F652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17578" y="4776667"/>
            <a:ext cx="312541" cy="205383"/>
          </a:xfrm>
        </p:spPr>
        <p:txBody>
          <a:bodyPr/>
          <a:lstStyle/>
          <a:p>
            <a:fld id="{7606C809-0667-AA4A-A334-972CC96C5D03}" type="slidenum">
              <a:rPr lang="ru-RU" sz="1013" b="1">
                <a:solidFill>
                  <a:schemeClr val="accent1">
                    <a:lumMod val="60000"/>
                    <a:lumOff val="40000"/>
                  </a:schemeClr>
                </a:solidFill>
                <a:latin typeface="Formular" panose="020B0604020202020204" charset="-52"/>
                <a:cs typeface="Gill Sans" panose="020B0502020104020203" pitchFamily="34" charset="-79"/>
              </a:rPr>
              <a:pPr/>
              <a:t>7</a:t>
            </a:fld>
            <a:endParaRPr lang="ru-RU" sz="1013" b="1" dirty="0">
              <a:solidFill>
                <a:schemeClr val="accent1">
                  <a:lumMod val="60000"/>
                  <a:lumOff val="40000"/>
                </a:schemeClr>
              </a:solidFill>
              <a:latin typeface="Formular" panose="020B0604020202020204" charset="-52"/>
              <a:cs typeface="Gill Sans" panose="020B0502020104020203" pitchFamily="34" charset="-79"/>
            </a:endParaRP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474020" y="3709689"/>
            <a:ext cx="654986" cy="41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pPr defTabSz="5143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750" dirty="0">
                <a:solidFill>
                  <a:schemeClr val="bg1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Обработка</a:t>
            </a:r>
            <a:r>
              <a:rPr lang="ru-RU" altLang="ru-RU" sz="900" b="1" dirty="0">
                <a:solidFill>
                  <a:schemeClr val="bg1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</a:p>
          <a:p>
            <a:pPr defTabSz="5143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900" b="1" dirty="0">
                <a:solidFill>
                  <a:schemeClr val="bg1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59,3 %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478913" y="887967"/>
            <a:ext cx="24275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B9786"/>
                </a:solidFill>
                <a:latin typeface="Formular" charset="-52"/>
                <a:cs typeface="Gill Sans SemiBold" panose="020B0502020104020203" pitchFamily="34" charset="-79"/>
              </a:rPr>
              <a:t>ОБРАЗОВАНИЕ</a:t>
            </a:r>
            <a:endParaRPr lang="ru-RU" sz="1400" b="1" dirty="0">
              <a:solidFill>
                <a:srgbClr val="0B9786"/>
              </a:solidFill>
              <a:latin typeface="Formular" charset="-52"/>
              <a:cs typeface="Gill Sans SemiBold" panose="020B0502020104020203" pitchFamily="34" charset="-79"/>
            </a:endParaRPr>
          </a:p>
        </p:txBody>
      </p:sp>
      <p:grpSp>
        <p:nvGrpSpPr>
          <p:cNvPr id="27" name="Группа 26"/>
          <p:cNvGrpSpPr/>
          <p:nvPr/>
        </p:nvGrpSpPr>
        <p:grpSpPr>
          <a:xfrm>
            <a:off x="431152" y="776253"/>
            <a:ext cx="2513332" cy="1116941"/>
            <a:chOff x="4335709" y="1070768"/>
            <a:chExt cx="2513332" cy="1565810"/>
          </a:xfrm>
        </p:grpSpPr>
        <p:sp>
          <p:nvSpPr>
            <p:cNvPr id="28" name="Прямоугольник 27"/>
            <p:cNvSpPr/>
            <p:nvPr/>
          </p:nvSpPr>
          <p:spPr>
            <a:xfrm>
              <a:off x="4383470" y="1552163"/>
              <a:ext cx="2427597" cy="508734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2400" b="1" dirty="0" smtClean="0">
                  <a:solidFill>
                    <a:srgbClr val="0B9786"/>
                  </a:solidFill>
                  <a:latin typeface="Formular" charset="-52"/>
                </a:rPr>
                <a:t>2 654 206,4</a:t>
              </a:r>
              <a:endParaRPr lang="ru-RU" sz="2400" b="1" dirty="0">
                <a:solidFill>
                  <a:srgbClr val="0B9786"/>
                </a:solidFill>
                <a:latin typeface="Formular" charset="-52"/>
                <a:ea typeface="Roboto" panose="02000000000000000000" pitchFamily="2" charset="0"/>
              </a:endParaRPr>
            </a:p>
          </p:txBody>
        </p:sp>
        <p:sp>
          <p:nvSpPr>
            <p:cNvPr id="29" name="Прямоугольник 28"/>
            <p:cNvSpPr/>
            <p:nvPr/>
          </p:nvSpPr>
          <p:spPr>
            <a:xfrm rot="10800000" flipV="1">
              <a:off x="4335709" y="2010660"/>
              <a:ext cx="2475358" cy="46960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1400" dirty="0" smtClean="0">
                  <a:solidFill>
                    <a:srgbClr val="075D53"/>
                  </a:solidFill>
                  <a:latin typeface="Formular" panose="02000000000000000000" pitchFamily="2" charset="0"/>
                  <a:ea typeface="Roboto" panose="02000000000000000000" pitchFamily="2" charset="0"/>
                </a:rPr>
                <a:t>тыс. рублей</a:t>
              </a:r>
              <a:endParaRPr lang="ru-RU" sz="1400" dirty="0">
                <a:solidFill>
                  <a:srgbClr val="075D53"/>
                </a:solidFill>
                <a:latin typeface="Formular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38" name="Скругленный прямоугольник 37">
              <a:extLst>
                <a:ext uri="{FF2B5EF4-FFF2-40B4-BE49-F238E27FC236}">
                  <a16:creationId xmlns:a16="http://schemas.microsoft.com/office/drawing/2014/main" xmlns="" id="{F2CACF6C-B59E-E940-B26E-FAB27FE6D4BB}"/>
                </a:ext>
              </a:extLst>
            </p:cNvPr>
            <p:cNvSpPr/>
            <p:nvPr/>
          </p:nvSpPr>
          <p:spPr>
            <a:xfrm>
              <a:off x="4383470" y="1070768"/>
              <a:ext cx="2465571" cy="1565810"/>
            </a:xfrm>
            <a:prstGeom prst="roundRect">
              <a:avLst>
                <a:gd name="adj" fmla="val 11095"/>
              </a:avLst>
            </a:prstGeom>
            <a:noFill/>
            <a:ln w="76200" cap="flat" cmpd="sng" algn="ctr">
              <a:solidFill>
                <a:srgbClr val="00B3AA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 sz="3200" dirty="0">
                <a:solidFill>
                  <a:srgbClr val="01B09B"/>
                </a:solidFill>
                <a:latin typeface="Formular Medium" panose="02000000000000000000" pitchFamily="2" charset="0"/>
              </a:endParaRP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148278" y="1674773"/>
            <a:ext cx="37000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0078C8"/>
                </a:solidFill>
                <a:latin typeface="Formular" charset="-52"/>
              </a:rPr>
              <a:t>&gt; </a:t>
            </a:r>
            <a:r>
              <a:rPr lang="en-US" sz="5400" b="1" dirty="0" smtClean="0">
                <a:solidFill>
                  <a:srgbClr val="0078C8"/>
                </a:solidFill>
                <a:latin typeface="Formular" charset="-52"/>
              </a:rPr>
              <a:t>15</a:t>
            </a:r>
            <a:r>
              <a:rPr lang="ru-RU" sz="5400" b="1" dirty="0" smtClean="0">
                <a:solidFill>
                  <a:srgbClr val="0078C8"/>
                </a:solidFill>
                <a:latin typeface="Formular" charset="-52"/>
              </a:rPr>
              <a:t>,8%</a:t>
            </a:r>
            <a:endParaRPr lang="ru-RU" sz="5400" b="1" dirty="0">
              <a:solidFill>
                <a:srgbClr val="0078C8"/>
              </a:solidFill>
              <a:latin typeface="Formular" charset="-52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3498102" y="776253"/>
            <a:ext cx="32817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ПРИВЛЕЧЕНО СУБСИДИЙ НА СУММУ 115 МЛН. РУБЛЕЙ</a:t>
            </a:r>
            <a:endParaRPr lang="ru-RU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1" name="Прямоугольник"/>
          <p:cNvSpPr/>
          <p:nvPr/>
        </p:nvSpPr>
        <p:spPr>
          <a:xfrm>
            <a:off x="0" y="2717442"/>
            <a:ext cx="6858000" cy="2426059"/>
          </a:xfrm>
          <a:prstGeom prst="rect">
            <a:avLst/>
          </a:prstGeom>
          <a:gradFill flip="none" rotWithShape="1">
            <a:gsLst>
              <a:gs pos="0">
                <a:srgbClr val="0077C8"/>
              </a:gs>
              <a:gs pos="47598">
                <a:srgbClr val="00A0C3"/>
              </a:gs>
              <a:gs pos="100000">
                <a:srgbClr val="00B3A9"/>
              </a:gs>
            </a:gsLst>
            <a:lin ang="21594000" scaled="0"/>
            <a:tileRect/>
          </a:gradFill>
          <a:ln w="12700">
            <a:miter lim="400000"/>
          </a:ln>
        </p:spPr>
        <p:txBody>
          <a:bodyPr lIns="38100" tIns="38100" rIns="38100" bIns="38100" anchor="ctr"/>
          <a:lstStyle/>
          <a:p>
            <a:pPr defTabSz="619125"/>
            <a:endParaRPr sz="1050" dirty="0">
              <a:solidFill>
                <a:schemeClr val="bg1"/>
              </a:solidFill>
              <a:latin typeface="Stem" panose="020B0503020203020204"/>
              <a:ea typeface="Helvetica Neue Medium"/>
              <a:cs typeface="Helvetica Neue Medium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0" y="13156"/>
            <a:ext cx="46152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Formular" charset="-52"/>
              </a:rPr>
              <a:t>ОТРАСЛИ СОЦИАЛЬНОЙ СФЕРЫ</a:t>
            </a:r>
            <a:endParaRPr lang="ru-RU" b="1" dirty="0">
              <a:solidFill>
                <a:schemeClr val="bg1"/>
              </a:solidFill>
              <a:latin typeface="Formular" charset="-52"/>
            </a:endParaRPr>
          </a:p>
        </p:txBody>
      </p:sp>
      <p:graphicFrame>
        <p:nvGraphicFramePr>
          <p:cNvPr id="46" name="Диаграмма 45"/>
          <p:cNvGraphicFramePr/>
          <p:nvPr/>
        </p:nvGraphicFramePr>
        <p:xfrm>
          <a:off x="3134186" y="1674773"/>
          <a:ext cx="3645696" cy="10426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8" name="Скругленный прямоугольник 47"/>
          <p:cNvSpPr/>
          <p:nvPr/>
        </p:nvSpPr>
        <p:spPr>
          <a:xfrm>
            <a:off x="148278" y="2844000"/>
            <a:ext cx="2213374" cy="167310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B9786"/>
                </a:solidFill>
                <a:latin typeface="Formular" charset="-52"/>
              </a:rPr>
              <a:t>СУБСИДИИ НА ПРИВЕДЕНИЕ ЗДАНИЙ В СООТВЕТСТВИЕ С ТРЕБОВАНИЯМИ ЗАКОНОДАТЕЛЬСТВА (</a:t>
            </a:r>
            <a:r>
              <a:rPr lang="ru-RU" sz="1200" b="1" dirty="0" smtClean="0">
                <a:solidFill>
                  <a:srgbClr val="0078C8"/>
                </a:solidFill>
                <a:latin typeface="Formular" charset="-52"/>
              </a:rPr>
              <a:t>12,0 МЛН. РУБЛЕЙ</a:t>
            </a:r>
            <a:r>
              <a:rPr lang="ru-RU" sz="1200" b="1" dirty="0" smtClean="0">
                <a:solidFill>
                  <a:srgbClr val="0B9786"/>
                </a:solidFill>
                <a:latin typeface="Formular" charset="-52"/>
              </a:rPr>
              <a:t>) </a:t>
            </a:r>
            <a:endParaRPr lang="ru-RU" sz="1200" b="1" dirty="0">
              <a:solidFill>
                <a:srgbClr val="0B9786"/>
              </a:solidFill>
              <a:latin typeface="Formular" charset="-52"/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2454458" y="2844000"/>
            <a:ext cx="2087287" cy="167310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B9786"/>
                </a:solidFill>
                <a:latin typeface="Formular" charset="-52"/>
              </a:rPr>
              <a:t>СУБСИДИИ НА ПОВЫШЕНИЕ КАЧЕСТВА РАБОТЫ МУНИЦИПАЛЬНЫХ УЧРЕЖДЕНИЙ </a:t>
            </a:r>
          </a:p>
          <a:p>
            <a:pPr algn="ctr"/>
            <a:r>
              <a:rPr lang="ru-RU" sz="1200" b="1" dirty="0" smtClean="0">
                <a:solidFill>
                  <a:srgbClr val="0B9786"/>
                </a:solidFill>
                <a:latin typeface="Formular" charset="-52"/>
              </a:rPr>
              <a:t>(</a:t>
            </a:r>
            <a:r>
              <a:rPr lang="ru-RU" sz="1200" b="1" dirty="0" smtClean="0">
                <a:solidFill>
                  <a:srgbClr val="0078C8"/>
                </a:solidFill>
                <a:latin typeface="Formular" charset="-52"/>
              </a:rPr>
              <a:t>7,5 МЛН. РУБЛЕЙ</a:t>
            </a:r>
            <a:r>
              <a:rPr lang="ru-RU" sz="1200" b="1" dirty="0" smtClean="0">
                <a:solidFill>
                  <a:srgbClr val="0B9786"/>
                </a:solidFill>
                <a:latin typeface="Formular" charset="-52"/>
              </a:rPr>
              <a:t>)</a:t>
            </a:r>
            <a:endParaRPr lang="ru-RU" sz="1200" b="1" dirty="0">
              <a:solidFill>
                <a:srgbClr val="0B9786"/>
              </a:solidFill>
              <a:latin typeface="Formular" charset="-52"/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4615200" y="2844000"/>
            <a:ext cx="2114697" cy="167310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B9786"/>
                </a:solidFill>
                <a:latin typeface="Formular" charset="-52"/>
              </a:rPr>
              <a:t>СУБСИДИИ НА ПРОВЕДЕНИЕ МЕРОПРИЯТИЙ ПО ОБЕСПЕЧЕНИЕЮ </a:t>
            </a:r>
            <a:r>
              <a:rPr lang="ru-RU" sz="950" b="1" dirty="0" smtClean="0">
                <a:solidFill>
                  <a:srgbClr val="0B9786"/>
                </a:solidFill>
                <a:latin typeface="Formular" charset="-52"/>
              </a:rPr>
              <a:t>АНТИТЕРРОТИСТИЧЕСКОЙ </a:t>
            </a:r>
            <a:r>
              <a:rPr lang="ru-RU" sz="1200" b="1" dirty="0" smtClean="0">
                <a:solidFill>
                  <a:srgbClr val="0B9786"/>
                </a:solidFill>
                <a:latin typeface="Formular" charset="-52"/>
              </a:rPr>
              <a:t>ЗАЩИЩЕННОСТИ</a:t>
            </a:r>
          </a:p>
          <a:p>
            <a:pPr algn="ctr"/>
            <a:r>
              <a:rPr lang="ru-RU" sz="1200" b="1" dirty="0" smtClean="0">
                <a:solidFill>
                  <a:srgbClr val="0B9786"/>
                </a:solidFill>
                <a:latin typeface="Formular" charset="-52"/>
              </a:rPr>
              <a:t>(</a:t>
            </a:r>
            <a:r>
              <a:rPr lang="ru-RU" sz="1200" b="1" dirty="0" smtClean="0">
                <a:solidFill>
                  <a:srgbClr val="0078C8"/>
                </a:solidFill>
                <a:latin typeface="Formular" charset="-52"/>
              </a:rPr>
              <a:t>6,3 МЛН. РУБЛЕЙ</a:t>
            </a:r>
            <a:endParaRPr lang="ru-RU" sz="1200" b="1" dirty="0">
              <a:solidFill>
                <a:srgbClr val="0078C8"/>
              </a:solidFill>
              <a:latin typeface="Formular" charset="-52"/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148278" y="4597758"/>
            <a:ext cx="6581619" cy="38429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B9786"/>
                </a:solidFill>
              </a:rPr>
              <a:t>ИЗ БЮДЖЕТА ГОРОДА НА ПОДГОТОВКУ К НОВОМУ УЧЕБНОМУ ГОДУ НАПРАВЛЕНО </a:t>
            </a:r>
          </a:p>
          <a:p>
            <a:pPr algn="ctr"/>
            <a:r>
              <a:rPr lang="ru-RU" sz="1200" b="1" dirty="0" smtClean="0">
                <a:solidFill>
                  <a:srgbClr val="0078C8"/>
                </a:solidFill>
              </a:rPr>
              <a:t>19 МЛН. 940 ТЫС. РУБЛЕЙ</a:t>
            </a:r>
            <a:endParaRPr lang="ru-RU" sz="1200" b="1" dirty="0">
              <a:solidFill>
                <a:srgbClr val="0078C8"/>
              </a:solidFill>
              <a:latin typeface="Formular" charset="-5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827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-3247"/>
            <a:ext cx="4615200" cy="540000"/>
          </a:xfrm>
          <a:prstGeom prst="rect">
            <a:avLst/>
          </a:prstGeom>
        </p:spPr>
      </p:pic>
      <p:sp>
        <p:nvSpPr>
          <p:cNvPr id="14" name="Номер слайда 3">
            <a:extLst>
              <a:ext uri="{FF2B5EF4-FFF2-40B4-BE49-F238E27FC236}">
                <a16:creationId xmlns="" xmlns:a16="http://schemas.microsoft.com/office/drawing/2014/main" id="{26689F17-544E-6F41-AFCD-CA403F652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17578" y="4776667"/>
            <a:ext cx="312541" cy="205383"/>
          </a:xfrm>
        </p:spPr>
        <p:txBody>
          <a:bodyPr/>
          <a:lstStyle/>
          <a:p>
            <a:fld id="{7606C809-0667-AA4A-A334-972CC96C5D03}" type="slidenum">
              <a:rPr lang="ru-RU" sz="1013" b="1">
                <a:solidFill>
                  <a:schemeClr val="accent1">
                    <a:lumMod val="60000"/>
                    <a:lumOff val="40000"/>
                  </a:schemeClr>
                </a:solidFill>
                <a:latin typeface="Formular" panose="020B0604020202020204" charset="-52"/>
                <a:cs typeface="Gill Sans" panose="020B0502020104020203" pitchFamily="34" charset="-79"/>
              </a:rPr>
              <a:pPr/>
              <a:t>8</a:t>
            </a:fld>
            <a:endParaRPr lang="ru-RU" sz="1013" b="1" dirty="0">
              <a:solidFill>
                <a:schemeClr val="accent1">
                  <a:lumMod val="60000"/>
                  <a:lumOff val="40000"/>
                </a:schemeClr>
              </a:solidFill>
              <a:latin typeface="Formular" panose="020B0604020202020204" charset="-52"/>
              <a:cs typeface="Gill Sans" panose="020B0502020104020203" pitchFamily="34" charset="-79"/>
            </a:endParaRP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474020" y="3709689"/>
            <a:ext cx="654986" cy="41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pPr defTabSz="5143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750" dirty="0">
                <a:solidFill>
                  <a:schemeClr val="bg1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Обработка</a:t>
            </a:r>
            <a:r>
              <a:rPr lang="ru-RU" altLang="ru-RU" sz="900" b="1" dirty="0">
                <a:solidFill>
                  <a:schemeClr val="bg1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 </a:t>
            </a:r>
          </a:p>
          <a:p>
            <a:pPr defTabSz="5143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900" b="1" dirty="0">
                <a:solidFill>
                  <a:schemeClr val="bg1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59,3 %</a:t>
            </a:r>
          </a:p>
        </p:txBody>
      </p:sp>
      <p:grpSp>
        <p:nvGrpSpPr>
          <p:cNvPr id="4" name="Группа 14"/>
          <p:cNvGrpSpPr/>
          <p:nvPr/>
        </p:nvGrpSpPr>
        <p:grpSpPr>
          <a:xfrm>
            <a:off x="272085" y="2852590"/>
            <a:ext cx="2513332" cy="1354548"/>
            <a:chOff x="4335709" y="1070768"/>
            <a:chExt cx="2513332" cy="1565810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4378577" y="1593419"/>
              <a:ext cx="2427597" cy="533669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2400" b="1" dirty="0" smtClean="0">
                  <a:solidFill>
                    <a:srgbClr val="0B9786"/>
                  </a:solidFill>
                  <a:latin typeface="Formular" charset="-52"/>
                </a:rPr>
                <a:t>149 558,46</a:t>
              </a:r>
              <a:endParaRPr lang="ru-RU" sz="2400" b="1" dirty="0">
                <a:solidFill>
                  <a:srgbClr val="0B9786"/>
                </a:solidFill>
                <a:latin typeface="Formular" charset="-52"/>
                <a:ea typeface="Roboto" panose="02000000000000000000" pitchFamily="2" charset="0"/>
              </a:endParaRPr>
            </a:p>
          </p:txBody>
        </p:sp>
        <p:sp>
          <p:nvSpPr>
            <p:cNvPr id="19" name="Прямоугольник 18"/>
            <p:cNvSpPr/>
            <p:nvPr/>
          </p:nvSpPr>
          <p:spPr>
            <a:xfrm rot="10800000" flipV="1">
              <a:off x="4335709" y="2010660"/>
              <a:ext cx="2475358" cy="46960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1400" dirty="0" smtClean="0">
                  <a:solidFill>
                    <a:srgbClr val="075D53"/>
                  </a:solidFill>
                  <a:latin typeface="Formular" panose="02000000000000000000" pitchFamily="2" charset="0"/>
                  <a:ea typeface="Roboto" panose="02000000000000000000" pitchFamily="2" charset="0"/>
                </a:rPr>
                <a:t>тыс. рублей</a:t>
              </a:r>
              <a:endParaRPr lang="ru-RU" sz="1400" dirty="0">
                <a:solidFill>
                  <a:srgbClr val="075D53"/>
                </a:solidFill>
                <a:latin typeface="Formular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3" name="Скругленный прямоугольник 22">
              <a:extLst>
                <a:ext uri="{FF2B5EF4-FFF2-40B4-BE49-F238E27FC236}">
                  <a16:creationId xmlns="" xmlns:a16="http://schemas.microsoft.com/office/drawing/2014/main" id="{F2CACF6C-B59E-E940-B26E-FAB27FE6D4BB}"/>
                </a:ext>
              </a:extLst>
            </p:cNvPr>
            <p:cNvSpPr/>
            <p:nvPr/>
          </p:nvSpPr>
          <p:spPr>
            <a:xfrm>
              <a:off x="4383470" y="1070768"/>
              <a:ext cx="2465571" cy="1565810"/>
            </a:xfrm>
            <a:prstGeom prst="roundRect">
              <a:avLst>
                <a:gd name="adj" fmla="val 11095"/>
              </a:avLst>
            </a:prstGeom>
            <a:noFill/>
            <a:ln w="76200" cap="flat" cmpd="sng" algn="ctr">
              <a:solidFill>
                <a:srgbClr val="00B3AA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 sz="3200" dirty="0">
                <a:solidFill>
                  <a:srgbClr val="01B09B"/>
                </a:solidFill>
                <a:latin typeface="Formular Medium" panose="02000000000000000000" pitchFamily="2" charset="0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0" y="3943171"/>
            <a:ext cx="37000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0078C8"/>
                </a:solidFill>
                <a:latin typeface="Formular" charset="-52"/>
              </a:rPr>
              <a:t>&lt; </a:t>
            </a:r>
            <a:r>
              <a:rPr lang="ru-RU" sz="5400" b="1" dirty="0" smtClean="0">
                <a:solidFill>
                  <a:srgbClr val="0078C8"/>
                </a:solidFill>
                <a:latin typeface="Formular" charset="-52"/>
              </a:rPr>
              <a:t>30,2%</a:t>
            </a:r>
            <a:endParaRPr lang="ru-RU" sz="5400" b="1" dirty="0">
              <a:solidFill>
                <a:srgbClr val="0078C8"/>
              </a:solidFill>
              <a:latin typeface="Formular" charset="-52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0" y="0"/>
            <a:ext cx="46152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Formular" charset="-52"/>
              </a:rPr>
              <a:t>ОТРАСЛИ СОЦИАЛЬНОЙ СФЕРЫ</a:t>
            </a:r>
            <a:endParaRPr lang="ru-RU" b="1" dirty="0">
              <a:solidFill>
                <a:schemeClr val="bg1"/>
              </a:solidFill>
              <a:latin typeface="Formular" charset="-52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14953" y="2996947"/>
            <a:ext cx="24275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B9786"/>
                </a:solidFill>
                <a:latin typeface="Formular" charset="-52"/>
                <a:cs typeface="Gill Sans SemiBold" panose="020B0502020104020203" pitchFamily="34" charset="-79"/>
              </a:rPr>
              <a:t>СПОРТ</a:t>
            </a:r>
            <a:endParaRPr lang="ru-RU" sz="1400" b="1" dirty="0">
              <a:solidFill>
                <a:srgbClr val="0B9786"/>
              </a:solidFill>
              <a:latin typeface="Formular" charset="-52"/>
              <a:cs typeface="Gill Sans SemiBold" panose="020B0502020104020203" pitchFamily="34" charset="-79"/>
            </a:endParaRPr>
          </a:p>
        </p:txBody>
      </p:sp>
      <p:graphicFrame>
        <p:nvGraphicFramePr>
          <p:cNvPr id="18" name="Диаграмма 17"/>
          <p:cNvGraphicFramePr/>
          <p:nvPr/>
        </p:nvGraphicFramePr>
        <p:xfrm>
          <a:off x="2786933" y="2996947"/>
          <a:ext cx="4071068" cy="1807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5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-3247"/>
            <a:ext cx="4615200" cy="540000"/>
          </a:xfrm>
          <a:prstGeom prst="rect">
            <a:avLst/>
          </a:prstGeom>
        </p:spPr>
      </p:pic>
      <p:sp>
        <p:nvSpPr>
          <p:cNvPr id="17" name="Номер слайда 3">
            <a:extLst>
              <a:ext uri="{FF2B5EF4-FFF2-40B4-BE49-F238E27FC236}">
                <a16:creationId xmlns="" xmlns:a16="http://schemas.microsoft.com/office/drawing/2014/main" id="{26689F17-544E-6F41-AFCD-CA403F652574}"/>
              </a:ext>
            </a:extLst>
          </p:cNvPr>
          <p:cNvSpPr txBox="1">
            <a:spLocks/>
          </p:cNvSpPr>
          <p:nvPr/>
        </p:nvSpPr>
        <p:spPr>
          <a:xfrm>
            <a:off x="6417578" y="4776667"/>
            <a:ext cx="312541" cy="20538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2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06C809-0667-AA4A-A334-972CC96C5D03}" type="slidenum">
              <a:rPr kumimoji="0" lang="ru-RU" sz="1013" b="1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Formular" panose="020B0604020202020204" charset="-52"/>
                <a:ea typeface="+mn-ea"/>
                <a:cs typeface="Gill Sans" panose="020B0502020104020203" pitchFamily="34" charset="-79"/>
              </a:rPr>
              <a:pPr marL="0" marR="0" lvl="0" indent="0" algn="r" defTabSz="9142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013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LnTx/>
              <a:uFillTx/>
              <a:latin typeface="Formular" panose="020B0604020202020204" charset="-52"/>
              <a:ea typeface="+mn-ea"/>
              <a:cs typeface="Gill Sans" panose="020B0502020104020203" pitchFamily="34" charset="-79"/>
            </a:endParaRPr>
          </a:p>
        </p:txBody>
      </p:sp>
      <p:grpSp>
        <p:nvGrpSpPr>
          <p:cNvPr id="24" name="Группа 14"/>
          <p:cNvGrpSpPr/>
          <p:nvPr/>
        </p:nvGrpSpPr>
        <p:grpSpPr>
          <a:xfrm>
            <a:off x="273600" y="628318"/>
            <a:ext cx="2513332" cy="1353600"/>
            <a:chOff x="4335709" y="1070768"/>
            <a:chExt cx="2513332" cy="1565810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4378577" y="1593419"/>
              <a:ext cx="2427597" cy="533669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2400" b="1" dirty="0" smtClean="0">
                  <a:solidFill>
                    <a:srgbClr val="0B9786"/>
                  </a:solidFill>
                  <a:latin typeface="Formular" charset="-52"/>
                </a:rPr>
                <a:t>237 083,95</a:t>
              </a:r>
              <a:endParaRPr lang="ru-RU" sz="2400" b="1" dirty="0">
                <a:solidFill>
                  <a:srgbClr val="0B9786"/>
                </a:solidFill>
                <a:latin typeface="Formular" charset="-52"/>
                <a:ea typeface="Roboto" panose="02000000000000000000" pitchFamily="2" charset="0"/>
              </a:endParaRPr>
            </a:p>
          </p:txBody>
        </p:sp>
        <p:sp>
          <p:nvSpPr>
            <p:cNvPr id="27" name="Прямоугольник 26"/>
            <p:cNvSpPr/>
            <p:nvPr/>
          </p:nvSpPr>
          <p:spPr>
            <a:xfrm rot="10800000" flipV="1">
              <a:off x="4335709" y="2078669"/>
              <a:ext cx="2475358" cy="52738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1400" dirty="0" smtClean="0">
                  <a:solidFill>
                    <a:srgbClr val="075D53"/>
                  </a:solidFill>
                  <a:latin typeface="Formular" panose="02000000000000000000" pitchFamily="2" charset="0"/>
                  <a:ea typeface="Roboto" panose="02000000000000000000" pitchFamily="2" charset="0"/>
                </a:rPr>
                <a:t>тыс. рублей</a:t>
              </a:r>
              <a:endParaRPr lang="ru-RU" sz="1400" dirty="0">
                <a:solidFill>
                  <a:srgbClr val="075D53"/>
                </a:solidFill>
                <a:latin typeface="Formular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28" name="Скругленный прямоугольник 27">
              <a:extLst>
                <a:ext uri="{FF2B5EF4-FFF2-40B4-BE49-F238E27FC236}">
                  <a16:creationId xmlns="" xmlns:a16="http://schemas.microsoft.com/office/drawing/2014/main" id="{F2CACF6C-B59E-E940-B26E-FAB27FE6D4BB}"/>
                </a:ext>
              </a:extLst>
            </p:cNvPr>
            <p:cNvSpPr/>
            <p:nvPr/>
          </p:nvSpPr>
          <p:spPr>
            <a:xfrm>
              <a:off x="4383470" y="1070768"/>
              <a:ext cx="2465571" cy="1565810"/>
            </a:xfrm>
            <a:prstGeom prst="roundRect">
              <a:avLst>
                <a:gd name="adj" fmla="val 11095"/>
              </a:avLst>
            </a:prstGeom>
            <a:noFill/>
            <a:ln w="76200" cap="flat" cmpd="sng" algn="ctr">
              <a:solidFill>
                <a:srgbClr val="00B3AA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 sz="3200" dirty="0">
                <a:solidFill>
                  <a:srgbClr val="01B09B"/>
                </a:solidFill>
                <a:latin typeface="Formular Medium" panose="02000000000000000000" pitchFamily="2" charset="0"/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0" y="1754414"/>
            <a:ext cx="37000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0078C8"/>
                </a:solidFill>
                <a:latin typeface="Formular" charset="-52"/>
              </a:rPr>
              <a:t>&gt; </a:t>
            </a:r>
            <a:r>
              <a:rPr lang="en-US" sz="5400" b="1" dirty="0" smtClean="0">
                <a:solidFill>
                  <a:srgbClr val="0078C8"/>
                </a:solidFill>
                <a:latin typeface="Formular" charset="-52"/>
              </a:rPr>
              <a:t>4</a:t>
            </a:r>
            <a:r>
              <a:rPr lang="ru-RU" sz="5400" b="1" dirty="0" smtClean="0">
                <a:solidFill>
                  <a:srgbClr val="0078C8"/>
                </a:solidFill>
                <a:latin typeface="Formular" charset="-52"/>
              </a:rPr>
              <a:t>,1%</a:t>
            </a:r>
            <a:endParaRPr lang="ru-RU" sz="5400" b="1" dirty="0">
              <a:solidFill>
                <a:srgbClr val="0078C8"/>
              </a:solidFill>
              <a:latin typeface="Formular" charset="-52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0" y="0"/>
            <a:ext cx="46152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Formular" charset="-52"/>
              </a:rPr>
              <a:t>ОТРАСЛИ СОЦИАЛЬНОЙ СФЕРЫ</a:t>
            </a:r>
            <a:endParaRPr lang="ru-RU" b="1" dirty="0">
              <a:solidFill>
                <a:schemeClr val="bg1"/>
              </a:solidFill>
              <a:latin typeface="Formular" charset="-52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310059" y="628319"/>
            <a:ext cx="24275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B9786"/>
                </a:solidFill>
                <a:latin typeface="Formular" charset="-52"/>
                <a:cs typeface="Gill Sans SemiBold" panose="020B0502020104020203" pitchFamily="34" charset="-79"/>
              </a:rPr>
              <a:t>КУЛЬТУРА</a:t>
            </a:r>
            <a:endParaRPr lang="ru-RU" sz="1400" b="1" dirty="0">
              <a:solidFill>
                <a:srgbClr val="0B9786"/>
              </a:solidFill>
              <a:latin typeface="Formular" charset="-52"/>
              <a:cs typeface="Gill Sans SemiBold" panose="020B0502020104020203" pitchFamily="34" charset="-79"/>
            </a:endParaRPr>
          </a:p>
        </p:txBody>
      </p:sp>
      <p:graphicFrame>
        <p:nvGraphicFramePr>
          <p:cNvPr id="35" name="Диаграмма 34"/>
          <p:cNvGraphicFramePr/>
          <p:nvPr/>
        </p:nvGraphicFramePr>
        <p:xfrm>
          <a:off x="2780523" y="536752"/>
          <a:ext cx="4077477" cy="18178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="" xmlns:p14="http://schemas.microsoft.com/office/powerpoint/2010/main" val="34827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Номер слайда 3">
            <a:extLst>
              <a:ext uri="{FF2B5EF4-FFF2-40B4-BE49-F238E27FC236}">
                <a16:creationId xmlns="" xmlns:a16="http://schemas.microsoft.com/office/drawing/2014/main" id="{26689F17-544E-6F41-AFCD-CA403F652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56076" y="4776667"/>
            <a:ext cx="474044" cy="205383"/>
          </a:xfrm>
        </p:spPr>
        <p:txBody>
          <a:bodyPr/>
          <a:lstStyle/>
          <a:p>
            <a:fld id="{7606C809-0667-AA4A-A334-972CC96C5D03}" type="slidenum">
              <a:rPr lang="ru-RU" sz="1013" b="1">
                <a:solidFill>
                  <a:schemeClr val="accent1">
                    <a:lumMod val="60000"/>
                    <a:lumOff val="40000"/>
                  </a:schemeClr>
                </a:solidFill>
                <a:latin typeface="Formular" panose="020B0604020202020204" charset="-52"/>
                <a:cs typeface="Gill Sans" panose="020B0502020104020203" pitchFamily="34" charset="-79"/>
              </a:rPr>
              <a:pPr/>
              <a:t>9</a:t>
            </a:fld>
            <a:endParaRPr lang="ru-RU" sz="1013" b="1" dirty="0">
              <a:solidFill>
                <a:schemeClr val="accent1">
                  <a:lumMod val="60000"/>
                  <a:lumOff val="40000"/>
                </a:schemeClr>
              </a:solidFill>
              <a:latin typeface="Formular" panose="020B0604020202020204" charset="-52"/>
              <a:cs typeface="Gill Sans" panose="020B0502020104020203" pitchFamily="34" charset="-79"/>
            </a:endParaRPr>
          </a:p>
        </p:txBody>
      </p:sp>
      <p:graphicFrame>
        <p:nvGraphicFramePr>
          <p:cNvPr id="21" name="Диаграмма 20"/>
          <p:cNvGraphicFramePr/>
          <p:nvPr/>
        </p:nvGraphicFramePr>
        <p:xfrm>
          <a:off x="3452008" y="1625389"/>
          <a:ext cx="3328561" cy="10034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4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-3247"/>
            <a:ext cx="4615200" cy="540000"/>
          </a:xfrm>
          <a:prstGeom prst="rect">
            <a:avLst/>
          </a:prstGeom>
        </p:spPr>
      </p:pic>
      <p:sp>
        <p:nvSpPr>
          <p:cNvPr id="45" name="Скругленный прямоугольник 44"/>
          <p:cNvSpPr/>
          <p:nvPr/>
        </p:nvSpPr>
        <p:spPr>
          <a:xfrm>
            <a:off x="3448339" y="663961"/>
            <a:ext cx="3281780" cy="998871"/>
          </a:xfrm>
          <a:prstGeom prst="roundRect">
            <a:avLst/>
          </a:prstGeom>
          <a:solidFill>
            <a:srgbClr val="0077C8">
              <a:alpha val="57000"/>
            </a:srgbClr>
          </a:solidFill>
          <a:ln>
            <a:solidFill>
              <a:srgbClr val="0083C7">
                <a:alpha val="5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Formular" charset="-52"/>
              </a:rPr>
              <a:t>УВЕЛИЧЕНИЕ ОБЪЕМА ДОРОЖНОГО ФОНДА</a:t>
            </a:r>
            <a:endParaRPr lang="ru-RU" dirty="0">
              <a:latin typeface="Formular" charset="-52"/>
            </a:endParaRPr>
          </a:p>
        </p:txBody>
      </p:sp>
      <p:sp>
        <p:nvSpPr>
          <p:cNvPr id="46" name="Номер слайда 3">
            <a:extLst>
              <a:ext uri="{FF2B5EF4-FFF2-40B4-BE49-F238E27FC236}">
                <a16:creationId xmlns:a16="http://schemas.microsoft.com/office/drawing/2014/main" xmlns="" id="{26689F17-544E-6F41-AFCD-CA403F652574}"/>
              </a:ext>
            </a:extLst>
          </p:cNvPr>
          <p:cNvSpPr txBox="1">
            <a:spLocks/>
          </p:cNvSpPr>
          <p:nvPr/>
        </p:nvSpPr>
        <p:spPr>
          <a:xfrm>
            <a:off x="6256076" y="4776667"/>
            <a:ext cx="474044" cy="205383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2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06C809-0667-AA4A-A334-972CC96C5D03}" type="slidenum">
              <a:rPr kumimoji="0" lang="ru-RU" sz="1013" b="1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Formular" panose="020B0604020202020204" charset="-52"/>
                <a:ea typeface="+mn-ea"/>
                <a:cs typeface="Gill Sans" panose="020B0502020104020203" pitchFamily="34" charset="-79"/>
              </a:rPr>
              <a:pPr marL="0" marR="0" lvl="0" indent="0" algn="r" defTabSz="9142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1013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LnTx/>
              <a:uFillTx/>
              <a:latin typeface="Formular" panose="020B0604020202020204" charset="-52"/>
              <a:ea typeface="+mn-ea"/>
              <a:cs typeface="Gill Sans" panose="020B0502020104020203" pitchFamily="34" charset="-79"/>
            </a:endParaRPr>
          </a:p>
        </p:txBody>
      </p:sp>
      <p:grpSp>
        <p:nvGrpSpPr>
          <p:cNvPr id="47" name="Группа 14"/>
          <p:cNvGrpSpPr/>
          <p:nvPr/>
        </p:nvGrpSpPr>
        <p:grpSpPr>
          <a:xfrm>
            <a:off x="474020" y="663961"/>
            <a:ext cx="2475358" cy="886375"/>
            <a:chOff x="4378577" y="1070768"/>
            <a:chExt cx="2475358" cy="1565810"/>
          </a:xfrm>
        </p:grpSpPr>
        <p:sp>
          <p:nvSpPr>
            <p:cNvPr id="48" name="Прямоугольник 47"/>
            <p:cNvSpPr/>
            <p:nvPr/>
          </p:nvSpPr>
          <p:spPr>
            <a:xfrm>
              <a:off x="4383470" y="1222156"/>
              <a:ext cx="2427597" cy="815546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2400" b="1" dirty="0" smtClean="0">
                  <a:solidFill>
                    <a:srgbClr val="0B9786"/>
                  </a:solidFill>
                  <a:latin typeface="Formular" charset="-52"/>
                </a:rPr>
                <a:t>527 112,37</a:t>
              </a:r>
              <a:endParaRPr lang="ru-RU" sz="2400" b="1" dirty="0">
                <a:solidFill>
                  <a:srgbClr val="0B9786"/>
                </a:solidFill>
                <a:latin typeface="Formular" charset="-52"/>
                <a:ea typeface="Roboto" panose="02000000000000000000" pitchFamily="2" charset="0"/>
              </a:endParaRPr>
            </a:p>
          </p:txBody>
        </p:sp>
        <p:sp>
          <p:nvSpPr>
            <p:cNvPr id="49" name="Прямоугольник 48"/>
            <p:cNvSpPr/>
            <p:nvPr/>
          </p:nvSpPr>
          <p:spPr>
            <a:xfrm rot="10800000" flipV="1">
              <a:off x="4378577" y="1990627"/>
              <a:ext cx="2475358" cy="46960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1400" dirty="0" smtClean="0">
                  <a:solidFill>
                    <a:srgbClr val="075D53"/>
                  </a:solidFill>
                  <a:latin typeface="Formular" panose="02000000000000000000" pitchFamily="2" charset="0"/>
                  <a:ea typeface="Roboto" panose="02000000000000000000" pitchFamily="2" charset="0"/>
                </a:rPr>
                <a:t>тыс. рублей</a:t>
              </a:r>
              <a:endParaRPr lang="ru-RU" sz="1400" dirty="0">
                <a:solidFill>
                  <a:srgbClr val="075D53"/>
                </a:solidFill>
                <a:latin typeface="Formular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50" name="Скругленный прямоугольник 49">
              <a:extLst>
                <a:ext uri="{FF2B5EF4-FFF2-40B4-BE49-F238E27FC236}">
                  <a16:creationId xmlns:a16="http://schemas.microsoft.com/office/drawing/2014/main" xmlns="" id="{F2CACF6C-B59E-E940-B26E-FAB27FE6D4BB}"/>
                </a:ext>
              </a:extLst>
            </p:cNvPr>
            <p:cNvSpPr/>
            <p:nvPr/>
          </p:nvSpPr>
          <p:spPr>
            <a:xfrm>
              <a:off x="4383470" y="1070768"/>
              <a:ext cx="2465571" cy="1565810"/>
            </a:xfrm>
            <a:prstGeom prst="roundRect">
              <a:avLst>
                <a:gd name="adj" fmla="val 11095"/>
              </a:avLst>
            </a:prstGeom>
            <a:noFill/>
            <a:ln w="76200" cap="flat" cmpd="sng" algn="ctr">
              <a:solidFill>
                <a:srgbClr val="00B3AA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 sz="3200" dirty="0">
                <a:solidFill>
                  <a:srgbClr val="01B09B"/>
                </a:solidFill>
                <a:latin typeface="Formular Medium" panose="02000000000000000000" pitchFamily="2" charset="0"/>
              </a:endParaRPr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148279" y="1450509"/>
            <a:ext cx="37000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0078C8"/>
                </a:solidFill>
                <a:latin typeface="Formular" charset="-52"/>
              </a:rPr>
              <a:t>&gt; </a:t>
            </a:r>
            <a:r>
              <a:rPr lang="ru-RU" sz="5400" b="1" dirty="0" smtClean="0">
                <a:solidFill>
                  <a:srgbClr val="0078C8"/>
                </a:solidFill>
                <a:latin typeface="Formular" charset="-52"/>
              </a:rPr>
              <a:t>21,2%</a:t>
            </a:r>
            <a:endParaRPr lang="ru-RU" sz="5400" b="1" dirty="0">
              <a:solidFill>
                <a:srgbClr val="0078C8"/>
              </a:solidFill>
              <a:latin typeface="Formular" charset="-52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0" y="0"/>
            <a:ext cx="46152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Formular" charset="-52"/>
              </a:rPr>
              <a:t>НАЦИОНАЛЬНАЯ ЭКОНОМИКА</a:t>
            </a:r>
            <a:endParaRPr lang="ru-RU" b="1" dirty="0">
              <a:solidFill>
                <a:schemeClr val="bg1"/>
              </a:solidFill>
              <a:latin typeface="Formular" charset="-52"/>
            </a:endParaRPr>
          </a:p>
        </p:txBody>
      </p:sp>
      <p:pic>
        <p:nvPicPr>
          <p:cNvPr id="53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-1" y="2641940"/>
            <a:ext cx="5203529" cy="410446"/>
          </a:xfrm>
          <a:prstGeom prst="rect">
            <a:avLst/>
          </a:prstGeom>
        </p:spPr>
      </p:pic>
      <p:sp>
        <p:nvSpPr>
          <p:cNvPr id="54" name="Прямоугольник 53"/>
          <p:cNvSpPr/>
          <p:nvPr/>
        </p:nvSpPr>
        <p:spPr>
          <a:xfrm>
            <a:off x="-1" y="2671386"/>
            <a:ext cx="5308784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Formular" charset="-52"/>
              </a:rPr>
              <a:t>ЖИЛИЩНО-КОММУНАЛЬНОЕ ХОЗЯЙСТВО</a:t>
            </a:r>
            <a:endParaRPr lang="ru-RU" b="1" dirty="0">
              <a:solidFill>
                <a:schemeClr val="bg1"/>
              </a:solidFill>
              <a:latin typeface="Formular" charset="-52"/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3363916" y="3250376"/>
            <a:ext cx="3281780" cy="920341"/>
          </a:xfrm>
          <a:prstGeom prst="roundRect">
            <a:avLst/>
          </a:prstGeom>
          <a:solidFill>
            <a:srgbClr val="0077C8">
              <a:alpha val="57000"/>
            </a:srgbClr>
          </a:solidFill>
          <a:ln>
            <a:solidFill>
              <a:srgbClr val="0083C7">
                <a:alpha val="5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УВЕЛИЧЕНИЕ РАСХОДОВ НА БЛАГОУСТРОЙСТВО ТЕРРИТОРИИ</a:t>
            </a:r>
            <a:endParaRPr lang="ru-RU" dirty="0">
              <a:latin typeface="Formular" charset="-52"/>
            </a:endParaRPr>
          </a:p>
        </p:txBody>
      </p:sp>
      <p:grpSp>
        <p:nvGrpSpPr>
          <p:cNvPr id="57" name="Группа 14"/>
          <p:cNvGrpSpPr/>
          <p:nvPr/>
        </p:nvGrpSpPr>
        <p:grpSpPr>
          <a:xfrm>
            <a:off x="389597" y="3250376"/>
            <a:ext cx="2475358" cy="886375"/>
            <a:chOff x="4378577" y="1070768"/>
            <a:chExt cx="2475358" cy="1565810"/>
          </a:xfrm>
        </p:grpSpPr>
        <p:sp>
          <p:nvSpPr>
            <p:cNvPr id="58" name="Прямоугольник 57"/>
            <p:cNvSpPr/>
            <p:nvPr/>
          </p:nvSpPr>
          <p:spPr>
            <a:xfrm>
              <a:off x="4383470" y="1222156"/>
              <a:ext cx="2427597" cy="815546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2400" b="1" dirty="0" smtClean="0">
                  <a:solidFill>
                    <a:srgbClr val="0B9786"/>
                  </a:solidFill>
                  <a:latin typeface="Formular" charset="-52"/>
                </a:rPr>
                <a:t>689 801,14</a:t>
              </a:r>
              <a:endParaRPr lang="ru-RU" sz="2400" b="1" dirty="0">
                <a:solidFill>
                  <a:srgbClr val="0B9786"/>
                </a:solidFill>
                <a:latin typeface="Formular" charset="-52"/>
                <a:ea typeface="Roboto" panose="02000000000000000000" pitchFamily="2" charset="0"/>
              </a:endParaRPr>
            </a:p>
          </p:txBody>
        </p:sp>
        <p:sp>
          <p:nvSpPr>
            <p:cNvPr id="59" name="Прямоугольник 58"/>
            <p:cNvSpPr/>
            <p:nvPr/>
          </p:nvSpPr>
          <p:spPr>
            <a:xfrm rot="10800000" flipV="1">
              <a:off x="4378577" y="1990627"/>
              <a:ext cx="2475358" cy="46960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1400" dirty="0" smtClean="0">
                  <a:solidFill>
                    <a:srgbClr val="075D53"/>
                  </a:solidFill>
                  <a:latin typeface="Formular" panose="02000000000000000000" pitchFamily="2" charset="0"/>
                  <a:ea typeface="Roboto" panose="02000000000000000000" pitchFamily="2" charset="0"/>
                </a:rPr>
                <a:t>тыс. рублей</a:t>
              </a:r>
              <a:endParaRPr lang="ru-RU" sz="1400" dirty="0">
                <a:solidFill>
                  <a:srgbClr val="075D53"/>
                </a:solidFill>
                <a:latin typeface="Formular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60" name="Скругленный прямоугольник 59">
              <a:extLst>
                <a:ext uri="{FF2B5EF4-FFF2-40B4-BE49-F238E27FC236}">
                  <a16:creationId xmlns:a16="http://schemas.microsoft.com/office/drawing/2014/main" xmlns="" id="{F2CACF6C-B59E-E940-B26E-FAB27FE6D4BB}"/>
                </a:ext>
              </a:extLst>
            </p:cNvPr>
            <p:cNvSpPr/>
            <p:nvPr/>
          </p:nvSpPr>
          <p:spPr>
            <a:xfrm>
              <a:off x="4383470" y="1070768"/>
              <a:ext cx="2465571" cy="1565810"/>
            </a:xfrm>
            <a:prstGeom prst="roundRect">
              <a:avLst>
                <a:gd name="adj" fmla="val 11095"/>
              </a:avLst>
            </a:prstGeom>
            <a:noFill/>
            <a:ln w="76200" cap="flat" cmpd="sng" algn="ctr">
              <a:solidFill>
                <a:srgbClr val="00B3AA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 sz="3200" dirty="0">
                <a:solidFill>
                  <a:srgbClr val="01B09B"/>
                </a:solidFill>
                <a:latin typeface="Formular Medium" panose="02000000000000000000" pitchFamily="2" charset="0"/>
              </a:endParaRPr>
            </a:p>
          </p:txBody>
        </p:sp>
      </p:grpSp>
      <p:graphicFrame>
        <p:nvGraphicFramePr>
          <p:cNvPr id="63" name="Диаграмма 62"/>
          <p:cNvGraphicFramePr/>
          <p:nvPr/>
        </p:nvGraphicFramePr>
        <p:xfrm>
          <a:off x="3478284" y="4205679"/>
          <a:ext cx="3328561" cy="10034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4" name="TextBox 63"/>
          <p:cNvSpPr txBox="1"/>
          <p:nvPr/>
        </p:nvSpPr>
        <p:spPr>
          <a:xfrm>
            <a:off x="4287" y="3999267"/>
            <a:ext cx="37000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0078C8"/>
                </a:solidFill>
                <a:latin typeface="Formular" charset="-52"/>
              </a:rPr>
              <a:t>&gt; </a:t>
            </a:r>
            <a:r>
              <a:rPr lang="ru-RU" sz="5400" b="1" dirty="0" smtClean="0">
                <a:solidFill>
                  <a:srgbClr val="0078C8"/>
                </a:solidFill>
                <a:latin typeface="Formular" charset="-52"/>
              </a:rPr>
              <a:t>53,2%</a:t>
            </a:r>
            <a:endParaRPr lang="ru-RU" sz="5400" b="1" dirty="0">
              <a:solidFill>
                <a:srgbClr val="0078C8"/>
              </a:solidFill>
              <a:latin typeface="Formular" charset="-5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827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-3247"/>
            <a:ext cx="4615200" cy="540000"/>
          </a:xfrm>
          <a:prstGeom prst="rect">
            <a:avLst/>
          </a:prstGeom>
        </p:spPr>
      </p:pic>
      <p:sp>
        <p:nvSpPr>
          <p:cNvPr id="14" name="Номер слайда 3">
            <a:extLst>
              <a:ext uri="{FF2B5EF4-FFF2-40B4-BE49-F238E27FC236}">
                <a16:creationId xmlns="" xmlns:a16="http://schemas.microsoft.com/office/drawing/2014/main" id="{26689F17-544E-6F41-AFCD-CA403F652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56076" y="4776667"/>
            <a:ext cx="474044" cy="205383"/>
          </a:xfrm>
        </p:spPr>
        <p:txBody>
          <a:bodyPr/>
          <a:lstStyle/>
          <a:p>
            <a:fld id="{7606C809-0667-AA4A-A334-972CC96C5D03}" type="slidenum">
              <a:rPr lang="ru-RU" sz="1013" b="1">
                <a:solidFill>
                  <a:schemeClr val="accent1">
                    <a:lumMod val="60000"/>
                    <a:lumOff val="40000"/>
                  </a:schemeClr>
                </a:solidFill>
                <a:latin typeface="Formular" panose="020B0604020202020204" charset="-52"/>
                <a:cs typeface="Gill Sans" panose="020B0502020104020203" pitchFamily="34" charset="-79"/>
              </a:rPr>
              <a:pPr/>
              <a:t>10</a:t>
            </a:fld>
            <a:endParaRPr lang="ru-RU" sz="1013" b="1" dirty="0">
              <a:solidFill>
                <a:schemeClr val="accent1">
                  <a:lumMod val="60000"/>
                  <a:lumOff val="40000"/>
                </a:schemeClr>
              </a:solidFill>
              <a:latin typeface="Formular" panose="020B0604020202020204" charset="-52"/>
              <a:cs typeface="Gill Sans" panose="020B0502020104020203" pitchFamily="34" charset="-79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0" y="0"/>
            <a:ext cx="46152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Formular" charset="-52"/>
              </a:rPr>
              <a:t>МУНИЦИПАЛЬНЫЙ ДОЛГ</a:t>
            </a:r>
            <a:endParaRPr lang="ru-RU" b="1" dirty="0">
              <a:solidFill>
                <a:schemeClr val="bg1"/>
              </a:solidFill>
              <a:latin typeface="Formular" charset="-52"/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3341594" y="761365"/>
            <a:ext cx="3388525" cy="3857699"/>
          </a:xfrm>
          <a:prstGeom prst="roundRect">
            <a:avLst/>
          </a:prstGeom>
          <a:noFill/>
          <a:ln w="19050">
            <a:solidFill>
              <a:srgbClr val="0078C8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4195482" y="989965"/>
            <a:ext cx="2382238" cy="130948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bg1"/>
                </a:solidFill>
                <a:latin typeface="Formular" charset="-52"/>
              </a:rPr>
              <a:t>ПРОСРОЧЕННОЙ ЗАДОЛЖЕННОСТИ ПО ДОЛГОВЫМ ОБЯЗАТЕЛЬСТВАМ НЕ ИМЕЕТСЯ</a:t>
            </a:r>
            <a:endParaRPr lang="ru-RU" sz="1400" dirty="0">
              <a:solidFill>
                <a:schemeClr val="bg1"/>
              </a:solidFill>
              <a:latin typeface="Formular" charset="-52"/>
            </a:endParaRPr>
          </a:p>
        </p:txBody>
      </p:sp>
      <p:pic>
        <p:nvPicPr>
          <p:cNvPr id="45" name="Picture 2" descr="Picture backgroun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47465" y="989965"/>
            <a:ext cx="1087245" cy="1215353"/>
          </a:xfrm>
          <a:prstGeom prst="rect">
            <a:avLst/>
          </a:prstGeom>
          <a:noFill/>
        </p:spPr>
      </p:pic>
      <p:pic>
        <p:nvPicPr>
          <p:cNvPr id="46" name="Picture 2" descr="Picture backgroun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47465" y="2688777"/>
            <a:ext cx="1087245" cy="1215353"/>
          </a:xfrm>
          <a:prstGeom prst="rect">
            <a:avLst/>
          </a:prstGeom>
          <a:noFill/>
        </p:spPr>
      </p:pic>
      <p:sp>
        <p:nvSpPr>
          <p:cNvPr id="48" name="Скругленный прямоугольник 47"/>
          <p:cNvSpPr/>
          <p:nvPr/>
        </p:nvSpPr>
        <p:spPr>
          <a:xfrm>
            <a:off x="4195482" y="2911288"/>
            <a:ext cx="2382238" cy="130948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bg1"/>
                </a:solidFill>
              </a:rPr>
              <a:t>МУНИЦИПАЛЬНЫЕ ГАРАНТИИ И БЮДЖЕТНЫЕ КРЕДИТЫ ГОРОДОМ МИНУСИНСКОМ В 2025 ГОДУ НЕ ПРЕДОСТАВЛЯЛИСЬ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50" name="Овал 49"/>
          <p:cNvSpPr/>
          <p:nvPr/>
        </p:nvSpPr>
        <p:spPr bwMode="auto">
          <a:xfrm>
            <a:off x="476492" y="677577"/>
            <a:ext cx="1872000" cy="1872000"/>
          </a:xfrm>
          <a:prstGeom prst="ellipse">
            <a:avLst/>
          </a:prstGeom>
          <a:noFill/>
          <a:ln w="28575">
            <a:solidFill>
              <a:srgbClr val="0083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latin typeface="Formular" panose="020B0604020202020204" charset="0"/>
              <a:cs typeface="Formular" panose="020B0604020202020204" charset="0"/>
            </a:endParaRPr>
          </a:p>
        </p:txBody>
      </p:sp>
      <p:sp>
        <p:nvSpPr>
          <p:cNvPr id="51" name="Прямоугольник 50"/>
          <p:cNvSpPr/>
          <p:nvPr/>
        </p:nvSpPr>
        <p:spPr bwMode="auto">
          <a:xfrm>
            <a:off x="976224" y="1613789"/>
            <a:ext cx="1338240" cy="430887"/>
          </a:xfrm>
          <a:prstGeom prst="rect">
            <a:avLst/>
          </a:prstGeom>
          <a:grp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100" b="1" dirty="0" smtClean="0">
                <a:solidFill>
                  <a:srgbClr val="0083C7"/>
                </a:solidFill>
                <a:latin typeface="Formular" panose="020B0604020202020204" charset="0"/>
                <a:cs typeface="Formular" panose="020B0604020202020204" charset="0"/>
              </a:rPr>
              <a:t>ТЫС. </a:t>
            </a:r>
            <a:r>
              <a:rPr lang="en-US" sz="1100" b="1" dirty="0" smtClean="0">
                <a:solidFill>
                  <a:srgbClr val="0083C7"/>
                </a:solidFill>
                <a:latin typeface="Formular" panose="020B0604020202020204" charset="0"/>
                <a:cs typeface="Formular" panose="020B0604020202020204" charset="0"/>
              </a:rPr>
              <a:t/>
            </a:r>
            <a:br>
              <a:rPr lang="en-US" sz="1100" b="1" dirty="0" smtClean="0">
                <a:solidFill>
                  <a:srgbClr val="0083C7"/>
                </a:solidFill>
                <a:latin typeface="Formular" panose="020B0604020202020204" charset="0"/>
                <a:cs typeface="Formular" panose="020B0604020202020204" charset="0"/>
              </a:rPr>
            </a:br>
            <a:r>
              <a:rPr lang="ru-RU" sz="1100" b="1" dirty="0" smtClean="0">
                <a:solidFill>
                  <a:srgbClr val="0083C7"/>
                </a:solidFill>
                <a:latin typeface="Formular" panose="020B0604020202020204" charset="0"/>
                <a:cs typeface="Formular" panose="020B0604020202020204" charset="0"/>
              </a:rPr>
              <a:t>РУБЛЕЙ</a:t>
            </a:r>
            <a:endParaRPr lang="ru-RU" sz="1100" dirty="0">
              <a:solidFill>
                <a:srgbClr val="0083C7"/>
              </a:solidFill>
              <a:latin typeface="Formular" panose="020B0604020202020204" charset="0"/>
              <a:cs typeface="Formular" panose="020B0604020202020204" charset="0"/>
            </a:endParaRPr>
          </a:p>
        </p:txBody>
      </p:sp>
      <p:sp>
        <p:nvSpPr>
          <p:cNvPr id="52" name="Прямоугольник 51"/>
          <p:cNvSpPr/>
          <p:nvPr/>
        </p:nvSpPr>
        <p:spPr bwMode="auto">
          <a:xfrm>
            <a:off x="510520" y="1087458"/>
            <a:ext cx="1837972" cy="523220"/>
          </a:xfrm>
          <a:prstGeom prst="rect">
            <a:avLst/>
          </a:prstGeom>
          <a:grp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solidFill>
                  <a:srgbClr val="17C6B1"/>
                </a:solidFill>
                <a:latin typeface="Formular" panose="020B0604020202020204" charset="0"/>
                <a:ea typeface="Roboto"/>
                <a:cs typeface="Formular" panose="020B0604020202020204" charset="0"/>
              </a:rPr>
              <a:t>8 500,00</a:t>
            </a:r>
            <a:endParaRPr lang="ru-RU" sz="2800" dirty="0">
              <a:solidFill>
                <a:srgbClr val="17C6B1"/>
              </a:solidFill>
              <a:latin typeface="Formular" panose="020B0604020202020204" charset="0"/>
              <a:ea typeface="Roboto"/>
              <a:cs typeface="Formular" panose="020B0604020202020204" charset="0"/>
            </a:endParaRPr>
          </a:p>
        </p:txBody>
      </p:sp>
      <p:sp>
        <p:nvSpPr>
          <p:cNvPr id="53" name="Содержимое 4">
            <a:extLst>
              <a:ext uri="{FF2B5EF4-FFF2-40B4-BE49-F238E27FC236}">
                <a16:creationId xmlns="" xmlns:a16="http://schemas.microsoft.com/office/drawing/2014/main" id="{2C5B155D-8F7B-8B4F-B638-269D3FEACCA2}"/>
              </a:ext>
            </a:extLst>
          </p:cNvPr>
          <p:cNvSpPr txBox="1">
            <a:spLocks/>
          </p:cNvSpPr>
          <p:nvPr/>
        </p:nvSpPr>
        <p:spPr>
          <a:xfrm>
            <a:off x="662430" y="1610678"/>
            <a:ext cx="382843" cy="429722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255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3200" b="1" dirty="0">
                <a:solidFill>
                  <a:srgbClr val="0083C7"/>
                </a:solidFill>
                <a:latin typeface="Formular" panose="02000000000000000000" pitchFamily="2" charset="0"/>
                <a:ea typeface="Roboto" panose="02000000000000000000" pitchFamily="2" charset="0"/>
              </a:rPr>
              <a:t>↑</a:t>
            </a:r>
          </a:p>
        </p:txBody>
      </p:sp>
      <p:graphicFrame>
        <p:nvGraphicFramePr>
          <p:cNvPr id="15" name="Диаграмма 14"/>
          <p:cNvGraphicFramePr/>
          <p:nvPr/>
        </p:nvGraphicFramePr>
        <p:xfrm>
          <a:off x="100898" y="2787434"/>
          <a:ext cx="3386434" cy="23560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="" xmlns:p14="http://schemas.microsoft.com/office/powerpoint/2010/main" val="34827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11198</TotalTime>
  <Words>543</Words>
  <Application>Microsoft Office PowerPoint</Application>
  <PresentationFormat>Произвольный</PresentationFormat>
  <Paragraphs>179</Paragraphs>
  <Slides>10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3" baseType="lpstr">
      <vt:lpstr>Arial</vt:lpstr>
      <vt:lpstr>Formular</vt:lpstr>
      <vt:lpstr>Times New Roman</vt:lpstr>
      <vt:lpstr>Gill Sans</vt:lpstr>
      <vt:lpstr>Stem</vt:lpstr>
      <vt:lpstr>Roboto</vt:lpstr>
      <vt:lpstr>Gill Sans SemiBold</vt:lpstr>
      <vt:lpstr>Calibri</vt:lpstr>
      <vt:lpstr>Wingdings</vt:lpstr>
      <vt:lpstr>Formular Medium</vt:lpstr>
      <vt:lpstr>Helvetica Neue Medium</vt:lpstr>
      <vt:lpstr>Calibri Light</vt:lpstr>
      <vt:lpstr>1_Тема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 Office User</dc:creator>
  <cp:lastModifiedBy>user11</cp:lastModifiedBy>
  <cp:revision>1143</cp:revision>
  <cp:lastPrinted>2023-06-19T10:30:39Z</cp:lastPrinted>
  <dcterms:created xsi:type="dcterms:W3CDTF">2022-01-14T07:48:21Z</dcterms:created>
  <dcterms:modified xsi:type="dcterms:W3CDTF">2026-05-18T07:12:38Z</dcterms:modified>
</cp:coreProperties>
</file>